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a:defRPr>
    </a:lvl1pPr>
    <a:lvl2pPr indent="228600" latinLnBrk="0">
      <a:defRPr sz="1200">
        <a:latin typeface="+mn-lt"/>
        <a:ea typeface="+mn-ea"/>
        <a:cs typeface="+mn-cs"/>
        <a:sym typeface="Helvetica"/>
      </a:defRPr>
    </a:lvl2pPr>
    <a:lvl3pPr indent="457200" latinLnBrk="0">
      <a:defRPr sz="1200">
        <a:latin typeface="+mn-lt"/>
        <a:ea typeface="+mn-ea"/>
        <a:cs typeface="+mn-cs"/>
        <a:sym typeface="Helvetica"/>
      </a:defRPr>
    </a:lvl3pPr>
    <a:lvl4pPr indent="685800" latinLnBrk="0">
      <a:defRPr sz="1200">
        <a:latin typeface="+mn-lt"/>
        <a:ea typeface="+mn-ea"/>
        <a:cs typeface="+mn-cs"/>
        <a:sym typeface="Helvetica"/>
      </a:defRPr>
    </a:lvl4pPr>
    <a:lvl5pPr indent="914400" latinLnBrk="0">
      <a:defRPr sz="1200">
        <a:latin typeface="+mn-lt"/>
        <a:ea typeface="+mn-ea"/>
        <a:cs typeface="+mn-cs"/>
        <a:sym typeface="Helvetica"/>
      </a:defRPr>
    </a:lvl5pPr>
    <a:lvl6pPr indent="1143000" latinLnBrk="0">
      <a:defRPr sz="1200">
        <a:latin typeface="+mn-lt"/>
        <a:ea typeface="+mn-ea"/>
        <a:cs typeface="+mn-cs"/>
        <a:sym typeface="Helvetica"/>
      </a:defRPr>
    </a:lvl6pPr>
    <a:lvl7pPr indent="1371600" latinLnBrk="0">
      <a:defRPr sz="1200">
        <a:latin typeface="+mn-lt"/>
        <a:ea typeface="+mn-ea"/>
        <a:cs typeface="+mn-cs"/>
        <a:sym typeface="Helvetica"/>
      </a:defRPr>
    </a:lvl7pPr>
    <a:lvl8pPr indent="1600200" latinLnBrk="0">
      <a:defRPr sz="1200">
        <a:latin typeface="+mn-lt"/>
        <a:ea typeface="+mn-ea"/>
        <a:cs typeface="+mn-cs"/>
        <a:sym typeface="Helvetica"/>
      </a:defRPr>
    </a:lvl8pPr>
    <a:lvl9pPr indent="1828800" latinLnBrk="0">
      <a:defRPr sz="1200">
        <a:latin typeface="+mn-lt"/>
        <a:ea typeface="+mn-ea"/>
        <a:cs typeface="+mn-cs"/>
        <a:sym typeface="Helvetica"/>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Pasar el de acceso a primer lugar.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En establecimientos de salud (D2) cambiar lo del CAES</a:t>
            </a:r>
          </a:p>
          <a:p>
            <a:pPr/>
            <a:r>
              <a:t>Equipos de trabajo, cambiar a dos auxiliares de enfermería por sector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Esto tiene varios tipos de letra….</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685800" y="2130425"/>
            <a:ext cx="7772400" cy="1470025"/>
          </a:xfrm>
          <a:prstGeom prst="rect">
            <a:avLst/>
          </a:prstGeom>
        </p:spPr>
        <p:txBody>
          <a:bodyPr/>
          <a:lstStyle/>
          <a:p>
            <a:pPr/>
            <a:r>
              <a:t>Texto del título</a:t>
            </a:r>
          </a:p>
        </p:txBody>
      </p:sp>
      <p:sp>
        <p:nvSpPr>
          <p:cNvPr id="12" name="Nivel de texto 1…"/>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texto vertical">
    <p:spTree>
      <p:nvGrpSpPr>
        <p:cNvPr id="1" name=""/>
        <p:cNvGrpSpPr/>
        <p:nvPr/>
      </p:nvGrpSpPr>
      <p:grpSpPr>
        <a:xfrm>
          <a:off x="0" y="0"/>
          <a:ext cx="0" cy="0"/>
          <a:chOff x="0" y="0"/>
          <a:chExt cx="0" cy="0"/>
        </a:xfrm>
      </p:grpSpPr>
      <p:sp>
        <p:nvSpPr>
          <p:cNvPr id="92" name="Texto del título"/>
          <p:cNvSpPr txBox="1"/>
          <p:nvPr>
            <p:ph type="title"/>
          </p:nvPr>
        </p:nvSpPr>
        <p:spPr>
          <a:prstGeom prst="rect">
            <a:avLst/>
          </a:prstGeom>
        </p:spPr>
        <p:txBody>
          <a:bodyPr/>
          <a:lstStyle/>
          <a:p>
            <a:pPr/>
            <a:r>
              <a:t>Texto del título</a:t>
            </a:r>
          </a:p>
        </p:txBody>
      </p:sp>
      <p:sp>
        <p:nvSpPr>
          <p:cNvPr id="93"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ertical y texto">
    <p:spTree>
      <p:nvGrpSpPr>
        <p:cNvPr id="1" name=""/>
        <p:cNvGrpSpPr/>
        <p:nvPr/>
      </p:nvGrpSpPr>
      <p:grpSpPr>
        <a:xfrm>
          <a:off x="0" y="0"/>
          <a:ext cx="0" cy="0"/>
          <a:chOff x="0" y="0"/>
          <a:chExt cx="0" cy="0"/>
        </a:xfrm>
      </p:grpSpPr>
      <p:sp>
        <p:nvSpPr>
          <p:cNvPr id="101" name="Texto del título"/>
          <p:cNvSpPr txBox="1"/>
          <p:nvPr>
            <p:ph type="title"/>
          </p:nvPr>
        </p:nvSpPr>
        <p:spPr>
          <a:xfrm>
            <a:off x="6629400" y="274638"/>
            <a:ext cx="2057400" cy="5851526"/>
          </a:xfrm>
          <a:prstGeom prst="rect">
            <a:avLst/>
          </a:prstGeom>
        </p:spPr>
        <p:txBody>
          <a:bodyPr/>
          <a:lstStyle/>
          <a:p>
            <a:pPr/>
            <a:r>
              <a:t>Texto del título</a:t>
            </a:r>
          </a:p>
        </p:txBody>
      </p:sp>
      <p:sp>
        <p:nvSpPr>
          <p:cNvPr id="102" name="Nivel de texto 1…"/>
          <p:cNvSpPr txBox="1"/>
          <p:nvPr>
            <p:ph type="body" idx="1"/>
          </p:nvPr>
        </p:nvSpPr>
        <p:spPr>
          <a:xfrm>
            <a:off x="457200" y="274638"/>
            <a:ext cx="6019800" cy="5851526"/>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722312" y="4406900"/>
            <a:ext cx="7772401" cy="1362075"/>
          </a:xfrm>
          <a:prstGeom prst="rect">
            <a:avLst/>
          </a:prstGeom>
        </p:spPr>
        <p:txBody>
          <a:bodyPr anchor="t"/>
          <a:lstStyle>
            <a:lvl1pPr algn="l">
              <a:defRPr b="1" cap="all" sz="4000"/>
            </a:lvl1pPr>
          </a:lstStyle>
          <a:p>
            <a:pPr/>
            <a:r>
              <a:t>Texto del título</a:t>
            </a:r>
          </a:p>
        </p:txBody>
      </p:sp>
      <p:sp>
        <p:nvSpPr>
          <p:cNvPr id="30" name="Nivel de texto 1…"/>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prstGeom prst="rect">
            <a:avLst/>
          </a:prstGeom>
        </p:spPr>
        <p:txBody>
          <a:bodyPr/>
          <a:lstStyle/>
          <a:p>
            <a:pPr/>
            <a:r>
              <a:t>Texto del título</a:t>
            </a:r>
          </a:p>
        </p:txBody>
      </p:sp>
      <p:sp>
        <p:nvSpPr>
          <p:cNvPr id="48" name="Nivel de texto 1…"/>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4 Marcador de texto"/>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457200" y="273050"/>
            <a:ext cx="3008314" cy="1162050"/>
          </a:xfrm>
          <a:prstGeom prst="rect">
            <a:avLst/>
          </a:prstGeom>
        </p:spPr>
        <p:txBody>
          <a:bodyPr anchor="b"/>
          <a:lstStyle>
            <a:lvl1pPr algn="l">
              <a:defRPr b="1" sz="2000"/>
            </a:lvl1pPr>
          </a:lstStyle>
          <a:p>
            <a:pPr/>
            <a:r>
              <a:t>Texto del título</a:t>
            </a:r>
          </a:p>
        </p:txBody>
      </p:sp>
      <p:sp>
        <p:nvSpPr>
          <p:cNvPr id="73" name="Nivel de texto 1…"/>
          <p:cNvSpPr txBox="1"/>
          <p:nvPr>
            <p:ph type="body" idx="1"/>
          </p:nvPr>
        </p:nvSpPr>
        <p:spPr>
          <a:xfrm>
            <a:off x="3575050" y="273050"/>
            <a:ext cx="5111750" cy="5853113"/>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4" name="3 Marcador de texto"/>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1792288" y="4800600"/>
            <a:ext cx="5486401" cy="566738"/>
          </a:xfrm>
          <a:prstGeom prst="rect">
            <a:avLst/>
          </a:prstGeom>
        </p:spPr>
        <p:txBody>
          <a:bodyPr anchor="b"/>
          <a:lstStyle>
            <a:lvl1pPr algn="l">
              <a:defRPr b="1" sz="2000"/>
            </a:lvl1pPr>
          </a:lstStyle>
          <a:p>
            <a:pPr/>
            <a:r>
              <a:t>Texto del título</a:t>
            </a:r>
          </a:p>
        </p:txBody>
      </p:sp>
      <p:sp>
        <p:nvSpPr>
          <p:cNvPr id="83" name="2 Marcador de posición de imagen"/>
          <p:cNvSpPr/>
          <p:nvPr>
            <p:ph type="pic" sz="half" idx="13"/>
          </p:nvPr>
        </p:nvSpPr>
        <p:spPr>
          <a:xfrm>
            <a:off x="1792288" y="612775"/>
            <a:ext cx="5486401" cy="4114800"/>
          </a:xfrm>
          <a:prstGeom prst="rect">
            <a:avLst/>
          </a:prstGeom>
        </p:spPr>
        <p:txBody>
          <a:bodyPr lIns="91439" rIns="91439">
            <a:noAutofit/>
          </a:bodyPr>
          <a:lstStyle/>
          <a:p>
            <a:pPr/>
          </a:p>
        </p:txBody>
      </p:sp>
      <p:sp>
        <p:nvSpPr>
          <p:cNvPr id="84" name="Nivel de texto 1…"/>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o del título"/>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8413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Helvetica"/>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1pPr>
      <a:lvl2pPr marL="783771" marR="0" indent="-326571"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2pPr>
      <a:lvl3pPr marL="1219200" marR="0" indent="-304800"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3pPr>
      <a:lvl4pPr marL="1737360" marR="0" indent="-365760"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4pPr>
      <a:lvl5pPr marL="2194560" marR="0" indent="-365760"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5pPr>
      <a:lvl6pPr marL="2651760" marR="0" indent="-365760"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6pPr>
      <a:lvl7pPr marL="3108960" marR="0" indent="-365760"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7pPr>
      <a:lvl8pPr marL="3566159" marR="0" indent="-365759"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8pPr>
      <a:lvl9pPr marL="4023359" marR="0" indent="-365759" algn="l" defTabSz="914400" rtl="0" latinLnBrk="0">
        <a:lnSpc>
          <a:spcPct val="100000"/>
        </a:lnSpc>
        <a:spcBef>
          <a:spcPts val="700"/>
        </a:spcBef>
        <a:spcAft>
          <a:spcPts val="0"/>
        </a:spcAft>
        <a:buClrTx/>
        <a:buSzPct val="100000"/>
        <a:buFont typeface="Helvetica"/>
        <a:buChar char="•"/>
        <a:tabLst/>
        <a:defRPr b="0" baseline="0" cap="none" i="0" spc="0" strike="noStrike" sz="3200" u="none">
          <a:ln>
            <a:noFill/>
          </a:ln>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slide" Target="slide9.xml"/><Relationship Id="rId4" Type="http://schemas.openxmlformats.org/officeDocument/2006/relationships/image" Target="../media/image1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slide" Target="slide9.xml"/><Relationship Id="rId4" Type="http://schemas.openxmlformats.org/officeDocument/2006/relationships/image" Target="../media/image1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slide" Target="slide9.xml"/><Relationship Id="rId4" Type="http://schemas.openxmlformats.org/officeDocument/2006/relationships/image" Target="../media/image1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slide" Target="slide9.xml"/><Relationship Id="rId4"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slide" Target="slide6.xml"/><Relationship Id="rId9" Type="http://schemas.openxmlformats.org/officeDocument/2006/relationships/image" Target="../media/image19.png"/><Relationship Id="rId10" Type="http://schemas.openxmlformats.org/officeDocument/2006/relationships/image" Target="../media/image2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slide" Target="slide10.xml"/><Relationship Id="rId4" Type="http://schemas.openxmlformats.org/officeDocument/2006/relationships/image" Target="../media/image23.png"/><Relationship Id="rId5" Type="http://schemas.openxmlformats.org/officeDocument/2006/relationships/slide" Target="slide11.xml"/><Relationship Id="rId6" Type="http://schemas.openxmlformats.org/officeDocument/2006/relationships/slide" Target="slide12.xml"/><Relationship Id="rId7" Type="http://schemas.openxmlformats.org/officeDocument/2006/relationships/slide" Target="slide13.xml"/><Relationship Id="rId8" Type="http://schemas.openxmlformats.org/officeDocument/2006/relationships/slide" Target="slide14.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Picture 4" descr="Picture 4"/>
          <p:cNvPicPr>
            <a:picLocks noChangeAspect="1"/>
          </p:cNvPicPr>
          <p:nvPr/>
        </p:nvPicPr>
        <p:blipFill>
          <a:blip r:embed="rId2">
            <a:extLst/>
          </a:blip>
          <a:stretch>
            <a:fillRect/>
          </a:stretch>
        </p:blipFill>
        <p:spPr>
          <a:xfrm>
            <a:off x="-19050" y="2035175"/>
            <a:ext cx="9144000" cy="3086100"/>
          </a:xfrm>
          <a:prstGeom prst="rect">
            <a:avLst/>
          </a:prstGeom>
          <a:ln w="38100" cap="sq">
            <a:solidFill>
              <a:srgbClr val="0070C0"/>
            </a:solidFill>
            <a:miter/>
          </a:ln>
          <a:effectLst>
            <a:outerShdw sx="100000" sy="100000" kx="0" ky="0" algn="b" rotWithShape="0" blurRad="50800" dist="38100" dir="2700000">
              <a:srgbClr val="000000">
                <a:alpha val="43000"/>
              </a:srgbClr>
            </a:outerShdw>
          </a:effectLst>
        </p:spPr>
      </p:pic>
      <p:sp>
        <p:nvSpPr>
          <p:cNvPr id="113" name="16 Rectángulo"/>
          <p:cNvSpPr/>
          <p:nvPr/>
        </p:nvSpPr>
        <p:spPr>
          <a:xfrm>
            <a:off x="4576705" y="3286125"/>
            <a:ext cx="4476237" cy="1089025"/>
          </a:xfrm>
          <a:prstGeom prst="rect">
            <a:avLst/>
          </a:prstGeom>
          <a:solidFill>
            <a:srgbClr val="FFFFFF"/>
          </a:solidFill>
          <a:ln w="12700">
            <a:solidFill>
              <a:srgbClr val="4E5B6F"/>
            </a:solidFill>
            <a:miter/>
          </a:ln>
        </p:spPr>
        <p:txBody>
          <a:bodyPr lIns="45719" rIns="45719" anchor="ctr"/>
          <a:lstStyle/>
          <a:p>
            <a:pPr algn="ctr" defTabSz="685765">
              <a:defRPr b="1" sz="1400"/>
            </a:pPr>
          </a:p>
        </p:txBody>
      </p:sp>
      <p:sp>
        <p:nvSpPr>
          <p:cNvPr id="114" name="6 Título"/>
          <p:cNvSpPr txBox="1"/>
          <p:nvPr/>
        </p:nvSpPr>
        <p:spPr>
          <a:xfrm>
            <a:off x="4576164" y="3280728"/>
            <a:ext cx="4438897" cy="109981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lgn="ctr" defTabSz="912812">
              <a:lnSpc>
                <a:spcPct val="90000"/>
              </a:lnSpc>
              <a:defRPr b="1" i="1" sz="2400"/>
            </a:lvl1pPr>
          </a:lstStyle>
          <a:p>
            <a:pPr/>
            <a:r>
              <a:t>MODELO DE ATENCION Y GESTION PARA AREAS DE SALUD </a:t>
            </a:r>
          </a:p>
        </p:txBody>
      </p:sp>
      <p:pic>
        <p:nvPicPr>
          <p:cNvPr id="115" name="Picture 6" descr="Picture 6"/>
          <p:cNvPicPr>
            <a:picLocks noChangeAspect="1"/>
          </p:cNvPicPr>
          <p:nvPr/>
        </p:nvPicPr>
        <p:blipFill>
          <a:blip r:embed="rId3">
            <a:extLst/>
          </a:blip>
          <a:stretch>
            <a:fillRect/>
          </a:stretch>
        </p:blipFill>
        <p:spPr>
          <a:xfrm>
            <a:off x="857224" y="4786322"/>
            <a:ext cx="3600401" cy="857251"/>
          </a:xfrm>
          <a:prstGeom prst="rect">
            <a:avLst/>
          </a:prstGeom>
          <a:ln w="12700">
            <a:miter lim="400000"/>
          </a:ln>
        </p:spPr>
      </p:pic>
      <p:pic>
        <p:nvPicPr>
          <p:cNvPr id="116" name="Imagen 8" descr="Imagen 8"/>
          <p:cNvPicPr>
            <a:picLocks noChangeAspect="1"/>
          </p:cNvPicPr>
          <p:nvPr/>
        </p:nvPicPr>
        <p:blipFill>
          <a:blip r:embed="rId4">
            <a:extLst/>
          </a:blip>
          <a:stretch>
            <a:fillRect/>
          </a:stretch>
        </p:blipFill>
        <p:spPr>
          <a:xfrm>
            <a:off x="0" y="2106636"/>
            <a:ext cx="4500563" cy="4751364"/>
          </a:xfrm>
          <a:prstGeom prst="rect">
            <a:avLst/>
          </a:prstGeom>
          <a:ln w="38100" cap="sq">
            <a:solidFill>
              <a:srgbClr val="0070C0"/>
            </a:solidFill>
            <a:miter/>
          </a:ln>
          <a:effectLst>
            <a:outerShdw sx="100000" sy="100000" kx="0" ky="0" algn="b" rotWithShape="0" blurRad="50800" dist="38100" dir="2700000">
              <a:srgbClr val="000000">
                <a:alpha val="43000"/>
              </a:srgbClr>
            </a:outerShdw>
          </a:effectLst>
        </p:spPr>
      </p:pic>
      <p:pic>
        <p:nvPicPr>
          <p:cNvPr id="117" name="0 Imagen" descr="0 Imagen"/>
          <p:cNvPicPr>
            <a:picLocks noChangeAspect="1"/>
          </p:cNvPicPr>
          <p:nvPr/>
        </p:nvPicPr>
        <p:blipFill>
          <a:blip r:embed="rId5">
            <a:extLst/>
          </a:blip>
          <a:stretch>
            <a:fillRect/>
          </a:stretch>
        </p:blipFill>
        <p:spPr>
          <a:xfrm>
            <a:off x="4714876" y="5572140"/>
            <a:ext cx="4114801" cy="838201"/>
          </a:xfrm>
          <a:prstGeom prst="rect">
            <a:avLst/>
          </a:prstGeom>
          <a:ln w="12700">
            <a:miter lim="400000"/>
          </a:ln>
        </p:spPr>
      </p:pic>
      <p:grpSp>
        <p:nvGrpSpPr>
          <p:cNvPr id="120" name="9 Rectángulo"/>
          <p:cNvGrpSpPr/>
          <p:nvPr/>
        </p:nvGrpSpPr>
        <p:grpSpPr>
          <a:xfrm>
            <a:off x="0" y="0"/>
            <a:ext cx="9144000" cy="2057400"/>
            <a:chOff x="0" y="0"/>
            <a:chExt cx="9144000" cy="2057400"/>
          </a:xfrm>
        </p:grpSpPr>
        <p:sp>
          <p:nvSpPr>
            <p:cNvPr id="118" name="Rectángulo"/>
            <p:cNvSpPr/>
            <p:nvPr/>
          </p:nvSpPr>
          <p:spPr>
            <a:xfrm>
              <a:off x="0" y="0"/>
              <a:ext cx="9144000" cy="2057400"/>
            </a:xfrm>
            <a:prstGeom prst="rect">
              <a:avLst/>
            </a:prstGeom>
            <a:solidFill>
              <a:srgbClr val="FFFFFF"/>
            </a:solidFill>
            <a:ln w="9525" cap="flat">
              <a:solidFill>
                <a:srgbClr val="0070C0"/>
              </a:solidFill>
              <a:prstDash val="solid"/>
              <a:round/>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defTabSz="685765">
                <a:defRPr>
                  <a:solidFill>
                    <a:srgbClr val="FFFFFF"/>
                  </a:solidFill>
                </a:defRPr>
              </a:pPr>
            </a:p>
          </p:txBody>
        </p:sp>
        <p:sp>
          <p:nvSpPr>
            <p:cNvPr id="119" name="MINISTERIO DE SALUD PÚBLICA Y ASISTENCIA SOCIAL…"/>
            <p:cNvSpPr txBox="1"/>
            <p:nvPr/>
          </p:nvSpPr>
          <p:spPr>
            <a:xfrm>
              <a:off x="0" y="384811"/>
              <a:ext cx="9144000" cy="12877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p>
              <a:pPr algn="ctr" defTabSz="685765">
                <a:defRPr b="1" sz="2400">
                  <a:ln w="18415">
                    <a:solidFill>
                      <a:srgbClr val="FFFFFF"/>
                    </a:solidFill>
                  </a:ln>
                  <a:solidFill>
                    <a:srgbClr val="FFFFFF"/>
                  </a:solidFill>
                  <a:effectLst>
                    <a:outerShdw sx="100000" sy="100000" kx="0" ky="0" algn="b" rotWithShape="0" blurRad="63500" dist="0" dir="3600000">
                      <a:srgbClr val="000000">
                        <a:alpha val="70000"/>
                      </a:srgbClr>
                    </a:outerShdw>
                  </a:effectLst>
                </a:defRPr>
              </a:pPr>
              <a:r>
                <a:t> </a:t>
              </a:r>
              <a:r>
                <a:rPr sz="2700">
                  <a:ln>
                    <a:noFill/>
                  </a:ln>
                  <a:solidFill>
                    <a:srgbClr val="558ED5"/>
                  </a:solidFill>
                </a:rPr>
                <a:t>MINISTERIO DE SALUD PÚBLICA Y ASISTENCIA SOCIAL</a:t>
              </a:r>
            </a:p>
            <a:p>
              <a:pPr algn="ctr" defTabSz="685765">
                <a:defRPr b="1" sz="2700">
                  <a:solidFill>
                    <a:srgbClr val="558ED5"/>
                  </a:solidFill>
                </a:defRPr>
              </a:pPr>
              <a:r>
                <a:t>VICEMINSITERIO DE ATENCION PRIMARIA EN SALUD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7" name="Imagen 5" descr="Imagen 5"/>
          <p:cNvPicPr>
            <a:picLocks noChangeAspect="1"/>
          </p:cNvPicPr>
          <p:nvPr/>
        </p:nvPicPr>
        <p:blipFill>
          <a:blip r:embed="rId2">
            <a:extLst/>
          </a:blip>
          <a:stretch>
            <a:fillRect/>
          </a:stretch>
        </p:blipFill>
        <p:spPr>
          <a:xfrm>
            <a:off x="323527" y="1484783"/>
            <a:ext cx="6480721" cy="4896546"/>
          </a:xfrm>
          <a:prstGeom prst="rect">
            <a:avLst/>
          </a:prstGeom>
          <a:ln w="38100" cap="sq">
            <a:solidFill>
              <a:srgbClr val="000000"/>
            </a:solidFill>
            <a:miter/>
          </a:ln>
          <a:effectLst>
            <a:outerShdw sx="100000" sy="100000" kx="0" ky="0" algn="b" rotWithShape="0" blurRad="50800" dist="38100" dir="2700000">
              <a:srgbClr val="000000">
                <a:alpha val="43000"/>
              </a:srgbClr>
            </a:outerShdw>
          </a:effectLst>
        </p:spPr>
      </p:pic>
      <p:pic>
        <p:nvPicPr>
          <p:cNvPr id="308" name="Gráfico 10" descr="Gráfico 10">
            <a:hlinkClick r:id="rId3" invalidUrl="" action="ppaction://hlinksldjump" tgtFrame="" tooltip="" history="1" highlightClick="0" endSnd="0"/>
          </p:cNvPr>
          <p:cNvPicPr>
            <a:picLocks noChangeAspect="1"/>
          </p:cNvPicPr>
          <p:nvPr/>
        </p:nvPicPr>
        <p:blipFill>
          <a:blip r:embed="rId4">
            <a:extLst/>
          </a:blip>
          <a:stretch>
            <a:fillRect/>
          </a:stretch>
        </p:blipFill>
        <p:spPr>
          <a:xfrm>
            <a:off x="6084168" y="1484783"/>
            <a:ext cx="554361" cy="554361"/>
          </a:xfrm>
          <a:prstGeom prst="rect">
            <a:avLst/>
          </a:prstGeom>
          <a:ln w="12700">
            <a:miter lim="400000"/>
          </a:ln>
        </p:spPr>
      </p:pic>
      <p:grpSp>
        <p:nvGrpSpPr>
          <p:cNvPr id="311" name="Grupo"/>
          <p:cNvGrpSpPr/>
          <p:nvPr/>
        </p:nvGrpSpPr>
        <p:grpSpPr>
          <a:xfrm>
            <a:off x="6948264" y="1484784"/>
            <a:ext cx="2102279" cy="4896546"/>
            <a:chOff x="0" y="0"/>
            <a:chExt cx="2102278" cy="4896544"/>
          </a:xfrm>
        </p:grpSpPr>
        <p:sp>
          <p:nvSpPr>
            <p:cNvPr id="309" name="Figura"/>
            <p:cNvSpPr/>
            <p:nvPr/>
          </p:nvSpPr>
          <p:spPr>
            <a:xfrm rot="16200000">
              <a:off x="-1397134" y="1397132"/>
              <a:ext cx="4896546" cy="21022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CE6F2"/>
            </a:solidFill>
            <a:ln w="57150" cap="flat">
              <a:solidFill>
                <a:srgbClr val="000000"/>
              </a:solidFill>
              <a:prstDash val="solid"/>
              <a:round/>
            </a:ln>
            <a:effectLst/>
          </p:spPr>
          <p:txBody>
            <a:bodyPr wrap="square" lIns="45719" tIns="45719" rIns="45719" bIns="45719" numCol="1" anchor="t">
              <a:noAutofit/>
            </a:bodyPr>
            <a:lstStyle/>
            <a:p>
              <a:pPr defTabSz="666750">
                <a:lnSpc>
                  <a:spcPct val="90000"/>
                </a:lnSpc>
                <a:spcBef>
                  <a:spcPts val="300"/>
                </a:spcBef>
                <a:defRPr>
                  <a:solidFill>
                    <a:srgbClr val="FFFFFF"/>
                  </a:solidFill>
                </a:defRPr>
              </a:pPr>
            </a:p>
          </p:txBody>
        </p:sp>
        <p:sp>
          <p:nvSpPr>
            <p:cNvPr id="310" name="NIVEL ESTRATEGICO…"/>
            <p:cNvSpPr txBox="1"/>
            <p:nvPr/>
          </p:nvSpPr>
          <p:spPr>
            <a:xfrm>
              <a:off x="0" y="979308"/>
              <a:ext cx="2102279" cy="25702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44550">
                <a:lnSpc>
                  <a:spcPct val="90000"/>
                </a:lnSpc>
                <a:spcBef>
                  <a:spcPts val="700"/>
                </a:spcBef>
                <a:defRPr sz="1900"/>
              </a:pPr>
              <a:r>
                <a:t>NIVEL ESTRATEGICO</a:t>
              </a:r>
              <a:endParaRPr>
                <a:solidFill>
                  <a:srgbClr val="FFFFFF"/>
                </a:solidFill>
              </a:endParaRPr>
            </a:p>
            <a:p>
              <a:pPr lvl="1" marL="114300" indent="-114300" defTabSz="666750">
                <a:lnSpc>
                  <a:spcPct val="90000"/>
                </a:lnSpc>
                <a:spcBef>
                  <a:spcPts val="200"/>
                </a:spcBef>
                <a:buSzPct val="100000"/>
                <a:buChar char="•"/>
                <a:defRPr sz="1500"/>
              </a:pPr>
              <a:r>
                <a:t>Procesos que están relacionados con la Dirección.</a:t>
              </a:r>
              <a:endParaRPr>
                <a:solidFill>
                  <a:srgbClr val="FFFFFF"/>
                </a:solidFill>
              </a:endParaRPr>
            </a:p>
            <a:p>
              <a:pPr lvl="1" marL="114300" indent="-114300" defTabSz="666750">
                <a:lnSpc>
                  <a:spcPct val="90000"/>
                </a:lnSpc>
                <a:spcBef>
                  <a:spcPts val="200"/>
                </a:spcBef>
                <a:buSzPct val="100000"/>
                <a:buChar char="•"/>
                <a:defRPr sz="1500"/>
              </a:pPr>
              <a:r>
                <a:t>Se establecen políticas, estratégicas, planes de inversión .</a:t>
              </a:r>
              <a:endParaRPr>
                <a:solidFill>
                  <a:srgbClr val="FFFFFF"/>
                </a:solidFill>
              </a:endParaRPr>
            </a:p>
            <a:p>
              <a:pPr lvl="1" marL="114300" indent="-114300" defTabSz="666750">
                <a:lnSpc>
                  <a:spcPct val="90000"/>
                </a:lnSpc>
                <a:spcBef>
                  <a:spcPts val="200"/>
                </a:spcBef>
                <a:buSzPct val="100000"/>
                <a:buChar char="•"/>
                <a:defRPr sz="1500"/>
              </a:pPr>
              <a:r>
                <a:t>Armoniza el nivel de gestión sustantivo y de apoyo del modelo .</a:t>
              </a:r>
            </a:p>
          </p:txBody>
        </p:sp>
      </p:grpSp>
      <p:sp>
        <p:nvSpPr>
          <p:cNvPr id="312" name="Rectángulo 6"/>
          <p:cNvSpPr txBox="1"/>
          <p:nvPr/>
        </p:nvSpPr>
        <p:spPr>
          <a:xfrm>
            <a:off x="1799691" y="404664"/>
            <a:ext cx="554461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NIVEL ESTRATEGICO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Imagen 7" descr="Imagen 7"/>
          <p:cNvPicPr>
            <a:picLocks noChangeAspect="1"/>
          </p:cNvPicPr>
          <p:nvPr/>
        </p:nvPicPr>
        <p:blipFill>
          <a:blip r:embed="rId2">
            <a:extLst/>
          </a:blip>
          <a:stretch>
            <a:fillRect/>
          </a:stretch>
        </p:blipFill>
        <p:spPr>
          <a:xfrm>
            <a:off x="323527" y="1484783"/>
            <a:ext cx="6480721" cy="4896546"/>
          </a:xfrm>
          <a:prstGeom prst="rect">
            <a:avLst/>
          </a:prstGeom>
          <a:ln w="38100" cap="sq">
            <a:solidFill>
              <a:srgbClr val="000000"/>
            </a:solidFill>
            <a:miter/>
          </a:ln>
          <a:effectLst>
            <a:outerShdw sx="100000" sy="100000" kx="0" ky="0" algn="b" rotWithShape="0" blurRad="50800" dist="38100" dir="2700000">
              <a:srgbClr val="000000">
                <a:alpha val="43000"/>
              </a:srgbClr>
            </a:outerShdw>
          </a:effectLst>
        </p:spPr>
      </p:pic>
      <p:pic>
        <p:nvPicPr>
          <p:cNvPr id="315" name="Gráfico 8" descr="Gráfico 8">
            <a:hlinkClick r:id="rId3" invalidUrl="" action="ppaction://hlinksldjump" tgtFrame="" tooltip="" history="1" highlightClick="0" endSnd="0"/>
          </p:cNvPr>
          <p:cNvPicPr>
            <a:picLocks noChangeAspect="1"/>
          </p:cNvPicPr>
          <p:nvPr/>
        </p:nvPicPr>
        <p:blipFill>
          <a:blip r:embed="rId4">
            <a:extLst/>
          </a:blip>
          <a:stretch>
            <a:fillRect/>
          </a:stretch>
        </p:blipFill>
        <p:spPr>
          <a:xfrm>
            <a:off x="6084168" y="1484783"/>
            <a:ext cx="554361" cy="554361"/>
          </a:xfrm>
          <a:prstGeom prst="rect">
            <a:avLst/>
          </a:prstGeom>
          <a:ln w="12700">
            <a:miter lim="400000"/>
          </a:ln>
        </p:spPr>
      </p:pic>
      <p:grpSp>
        <p:nvGrpSpPr>
          <p:cNvPr id="320" name="Grupo 10"/>
          <p:cNvGrpSpPr/>
          <p:nvPr/>
        </p:nvGrpSpPr>
        <p:grpSpPr>
          <a:xfrm>
            <a:off x="7020272" y="1484784"/>
            <a:ext cx="2102279" cy="4896545"/>
            <a:chOff x="0" y="0"/>
            <a:chExt cx="2102278" cy="4896544"/>
          </a:xfrm>
        </p:grpSpPr>
        <p:sp>
          <p:nvSpPr>
            <p:cNvPr id="316" name="Diagrama de flujo: operación manual 11"/>
            <p:cNvSpPr/>
            <p:nvPr/>
          </p:nvSpPr>
          <p:spPr>
            <a:xfrm rot="16200000">
              <a:off x="-1397134" y="1397133"/>
              <a:ext cx="4896546" cy="2102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C3D69B"/>
            </a:solidFill>
            <a:ln w="57150" cap="flat">
              <a:solidFill>
                <a:srgbClr val="000000"/>
              </a:solidFill>
              <a:prstDash val="solid"/>
              <a:round/>
            </a:ln>
            <a:effectLst/>
          </p:spPr>
          <p:txBody>
            <a:bodyPr wrap="square" lIns="45719" tIns="45719" rIns="45719" bIns="45719" numCol="1" anchor="t">
              <a:noAutofit/>
            </a:bodyPr>
            <a:lstStyle/>
            <a:p>
              <a:pPr/>
            </a:p>
          </p:txBody>
        </p:sp>
        <p:grpSp>
          <p:nvGrpSpPr>
            <p:cNvPr id="319" name="Diagrama de flujo: operación manual 4"/>
            <p:cNvGrpSpPr/>
            <p:nvPr/>
          </p:nvGrpSpPr>
          <p:grpSpPr>
            <a:xfrm>
              <a:off x="144016" y="979308"/>
              <a:ext cx="1800201" cy="2947417"/>
              <a:chOff x="0" y="0"/>
              <a:chExt cx="1800200" cy="2947416"/>
            </a:xfrm>
          </p:grpSpPr>
          <p:sp>
            <p:nvSpPr>
              <p:cNvPr id="317" name="Rectángulo"/>
              <p:cNvSpPr/>
              <p:nvPr/>
            </p:nvSpPr>
            <p:spPr>
              <a:xfrm>
                <a:off x="-1" y="-1"/>
                <a:ext cx="1800202" cy="2937928"/>
              </a:xfrm>
              <a:prstGeom prst="rect">
                <a:avLst/>
              </a:prstGeom>
              <a:solidFill>
                <a:srgbClr val="C3D69B"/>
              </a:solidFill>
              <a:ln w="12700" cap="flat">
                <a:noFill/>
                <a:miter lim="400000"/>
              </a:ln>
              <a:effectLst/>
            </p:spPr>
            <p:txBody>
              <a:bodyPr wrap="square" lIns="45719" tIns="45719" rIns="45719" bIns="45719" numCol="1" anchor="t">
                <a:noAutofit/>
              </a:bodyPr>
              <a:lstStyle/>
              <a:p>
                <a:pPr defTabSz="666750">
                  <a:lnSpc>
                    <a:spcPct val="90000"/>
                  </a:lnSpc>
                  <a:spcBef>
                    <a:spcPts val="300"/>
                  </a:spcBef>
                  <a:defRPr sz="1500"/>
                </a:pPr>
              </a:p>
            </p:txBody>
          </p:sp>
          <p:sp>
            <p:nvSpPr>
              <p:cNvPr id="318" name="NIVEL SUSTANTIVO…"/>
              <p:cNvSpPr txBox="1"/>
              <p:nvPr/>
            </p:nvSpPr>
            <p:spPr>
              <a:xfrm>
                <a:off x="-1" y="-1"/>
                <a:ext cx="1800202" cy="2947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44550">
                  <a:lnSpc>
                    <a:spcPct val="90000"/>
                  </a:lnSpc>
                  <a:spcBef>
                    <a:spcPts val="700"/>
                  </a:spcBef>
                  <a:defRPr sz="1900"/>
                </a:pPr>
                <a:r>
                  <a:t>NIVEL SUSTANTIVO</a:t>
                </a:r>
                <a:endParaRPr>
                  <a:solidFill>
                    <a:srgbClr val="FFFFFF"/>
                  </a:solidFill>
                </a:endParaRPr>
              </a:p>
              <a:p>
                <a:pPr lvl="1" marL="114300" indent="-114300" defTabSz="666750">
                  <a:lnSpc>
                    <a:spcPct val="90000"/>
                  </a:lnSpc>
                  <a:spcBef>
                    <a:spcPts val="200"/>
                  </a:spcBef>
                  <a:buSzPct val="100000"/>
                  <a:buChar char="•"/>
                  <a:defRPr sz="1500"/>
                </a:pPr>
                <a:r>
                  <a:t>Procesos vinculados directamente a la prestación de atención integral al usuario.</a:t>
                </a:r>
                <a:endParaRPr>
                  <a:solidFill>
                    <a:srgbClr val="FFFFFF"/>
                  </a:solidFill>
                </a:endParaRPr>
              </a:p>
              <a:p>
                <a:pPr lvl="1" marL="114300" indent="-114300" defTabSz="666750">
                  <a:lnSpc>
                    <a:spcPct val="90000"/>
                  </a:lnSpc>
                  <a:spcBef>
                    <a:spcPts val="200"/>
                  </a:spcBef>
                  <a:buSzPct val="100000"/>
                  <a:buChar char="•"/>
                  <a:defRPr sz="1500"/>
                </a:pPr>
                <a:r>
                  <a:t>En este nivel se generan servicios que se entregan directamente al ciudadano.</a:t>
                </a:r>
              </a:p>
            </p:txBody>
          </p:sp>
        </p:grpSp>
      </p:grpSp>
      <p:sp>
        <p:nvSpPr>
          <p:cNvPr id="321" name="Rectángulo 9"/>
          <p:cNvSpPr txBox="1"/>
          <p:nvPr/>
        </p:nvSpPr>
        <p:spPr>
          <a:xfrm>
            <a:off x="1799691" y="476672"/>
            <a:ext cx="554461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NIVEL SUSTANTIVO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Imagen 3" descr="Imagen 3"/>
          <p:cNvPicPr>
            <a:picLocks noChangeAspect="1"/>
          </p:cNvPicPr>
          <p:nvPr/>
        </p:nvPicPr>
        <p:blipFill>
          <a:blip r:embed="rId2">
            <a:extLst/>
          </a:blip>
          <a:stretch>
            <a:fillRect/>
          </a:stretch>
        </p:blipFill>
        <p:spPr>
          <a:xfrm>
            <a:off x="323527" y="1484783"/>
            <a:ext cx="6480721" cy="4896546"/>
          </a:xfrm>
          <a:prstGeom prst="rect">
            <a:avLst/>
          </a:prstGeom>
          <a:ln w="38100" cap="sq">
            <a:solidFill>
              <a:srgbClr val="000000"/>
            </a:solidFill>
            <a:miter/>
          </a:ln>
          <a:effectLst>
            <a:outerShdw sx="100000" sy="100000" kx="0" ky="0" algn="b" rotWithShape="0" blurRad="50800" dist="38100" dir="2700000">
              <a:srgbClr val="000000">
                <a:alpha val="43000"/>
              </a:srgbClr>
            </a:outerShdw>
          </a:effectLst>
        </p:spPr>
      </p:pic>
      <p:pic>
        <p:nvPicPr>
          <p:cNvPr id="324" name="Gráfico 4" descr="Gráfico 4">
            <a:hlinkClick r:id="rId3" invalidUrl="" action="ppaction://hlinksldjump" tgtFrame="" tooltip="" history="1" highlightClick="0" endSnd="0"/>
          </p:cNvPr>
          <p:cNvPicPr>
            <a:picLocks noChangeAspect="1"/>
          </p:cNvPicPr>
          <p:nvPr/>
        </p:nvPicPr>
        <p:blipFill>
          <a:blip r:embed="rId4">
            <a:extLst/>
          </a:blip>
          <a:stretch>
            <a:fillRect/>
          </a:stretch>
        </p:blipFill>
        <p:spPr>
          <a:xfrm>
            <a:off x="6084168" y="1484783"/>
            <a:ext cx="554361" cy="554361"/>
          </a:xfrm>
          <a:prstGeom prst="rect">
            <a:avLst/>
          </a:prstGeom>
          <a:ln w="12700">
            <a:miter lim="400000"/>
          </a:ln>
        </p:spPr>
      </p:pic>
      <p:grpSp>
        <p:nvGrpSpPr>
          <p:cNvPr id="329" name="Grupo 5"/>
          <p:cNvGrpSpPr/>
          <p:nvPr/>
        </p:nvGrpSpPr>
        <p:grpSpPr>
          <a:xfrm>
            <a:off x="7020272" y="1484784"/>
            <a:ext cx="2102279" cy="4896545"/>
            <a:chOff x="0" y="0"/>
            <a:chExt cx="2102278" cy="4896544"/>
          </a:xfrm>
        </p:grpSpPr>
        <p:sp>
          <p:nvSpPr>
            <p:cNvPr id="325" name="Diagrama de flujo: operación manual 6"/>
            <p:cNvSpPr/>
            <p:nvPr/>
          </p:nvSpPr>
          <p:spPr>
            <a:xfrm rot="16200000">
              <a:off x="-1397134" y="1397133"/>
              <a:ext cx="4896546" cy="2102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F2DCDB"/>
            </a:solidFill>
            <a:ln w="57150" cap="flat">
              <a:solidFill>
                <a:srgbClr val="000000"/>
              </a:solidFill>
              <a:prstDash val="solid"/>
              <a:round/>
            </a:ln>
            <a:effectLst/>
          </p:spPr>
          <p:txBody>
            <a:bodyPr wrap="square" lIns="45719" tIns="45719" rIns="45719" bIns="45719" numCol="1" anchor="t">
              <a:noAutofit/>
            </a:bodyPr>
            <a:lstStyle/>
            <a:p>
              <a:pPr/>
            </a:p>
          </p:txBody>
        </p:sp>
        <p:grpSp>
          <p:nvGrpSpPr>
            <p:cNvPr id="328" name="Diagrama de flujo: operación manual 4"/>
            <p:cNvGrpSpPr/>
            <p:nvPr/>
          </p:nvGrpSpPr>
          <p:grpSpPr>
            <a:xfrm>
              <a:off x="72008" y="864095"/>
              <a:ext cx="1728193" cy="2741677"/>
              <a:chOff x="0" y="0"/>
              <a:chExt cx="1728191" cy="2741675"/>
            </a:xfrm>
          </p:grpSpPr>
          <p:sp>
            <p:nvSpPr>
              <p:cNvPr id="326" name="Rectángulo"/>
              <p:cNvSpPr/>
              <p:nvPr/>
            </p:nvSpPr>
            <p:spPr>
              <a:xfrm>
                <a:off x="0" y="0"/>
                <a:ext cx="1728192" cy="2721903"/>
              </a:xfrm>
              <a:prstGeom prst="rect">
                <a:avLst/>
              </a:prstGeom>
              <a:solidFill>
                <a:srgbClr val="F2DCDB"/>
              </a:solidFill>
              <a:ln w="12700" cap="flat">
                <a:noFill/>
                <a:miter lim="400000"/>
              </a:ln>
              <a:effectLst/>
            </p:spPr>
            <p:txBody>
              <a:bodyPr wrap="square" lIns="45719" tIns="45719" rIns="45719" bIns="45719" numCol="1" anchor="t">
                <a:noAutofit/>
              </a:bodyPr>
              <a:lstStyle/>
              <a:p>
                <a:pPr defTabSz="666750">
                  <a:lnSpc>
                    <a:spcPct val="90000"/>
                  </a:lnSpc>
                  <a:spcBef>
                    <a:spcPts val="300"/>
                  </a:spcBef>
                  <a:defRPr>
                    <a:solidFill>
                      <a:srgbClr val="FFFFFF"/>
                    </a:solidFill>
                  </a:defRPr>
                </a:pPr>
              </a:p>
            </p:txBody>
          </p:sp>
          <p:sp>
            <p:nvSpPr>
              <p:cNvPr id="327" name="NIVEL DE APOYO…"/>
              <p:cNvSpPr txBox="1"/>
              <p:nvPr/>
            </p:nvSpPr>
            <p:spPr>
              <a:xfrm>
                <a:off x="0" y="0"/>
                <a:ext cx="1728192" cy="2741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44550">
                  <a:lnSpc>
                    <a:spcPct val="90000"/>
                  </a:lnSpc>
                  <a:spcBef>
                    <a:spcPts val="700"/>
                  </a:spcBef>
                  <a:defRPr sz="1900"/>
                </a:pPr>
                <a:r>
                  <a:t>NIVEL DE APOYO</a:t>
                </a:r>
              </a:p>
              <a:p>
                <a:pPr lvl="1" marL="114300" indent="-114300" defTabSz="666750">
                  <a:lnSpc>
                    <a:spcPct val="90000"/>
                  </a:lnSpc>
                  <a:spcBef>
                    <a:spcPts val="200"/>
                  </a:spcBef>
                  <a:buSzPct val="100000"/>
                  <a:buChar char="•"/>
                  <a:defRPr sz="1500"/>
                </a:pPr>
                <a:r>
                  <a:t>Procesos apoyan funcionamiento del resto de procesos del modelo.</a:t>
                </a:r>
                <a:endParaRPr>
                  <a:solidFill>
                    <a:srgbClr val="FFFFFF"/>
                  </a:solidFill>
                </a:endParaRPr>
              </a:p>
              <a:p>
                <a:pPr lvl="1" marL="114300" indent="-114300" defTabSz="666750">
                  <a:lnSpc>
                    <a:spcPct val="90000"/>
                  </a:lnSpc>
                  <a:spcBef>
                    <a:spcPts val="200"/>
                  </a:spcBef>
                  <a:buSzPct val="100000"/>
                  <a:buChar char="•"/>
                  <a:defRPr sz="1500"/>
                </a:pPr>
                <a:r>
                  <a:t>En este Nivel se producen insumos y recursos que permiten la prestación de la atención integral </a:t>
                </a:r>
              </a:p>
            </p:txBody>
          </p:sp>
        </p:grpSp>
      </p:grpSp>
      <p:sp>
        <p:nvSpPr>
          <p:cNvPr id="330" name="Rectángulo 8"/>
          <p:cNvSpPr txBox="1"/>
          <p:nvPr/>
        </p:nvSpPr>
        <p:spPr>
          <a:xfrm>
            <a:off x="1799691" y="380741"/>
            <a:ext cx="554461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NIVEL DE APOYO</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2" name="Imagen 1" descr="Imagen 1"/>
          <p:cNvPicPr>
            <a:picLocks noChangeAspect="1"/>
          </p:cNvPicPr>
          <p:nvPr/>
        </p:nvPicPr>
        <p:blipFill>
          <a:blip r:embed="rId2">
            <a:extLst/>
          </a:blip>
          <a:stretch>
            <a:fillRect/>
          </a:stretch>
        </p:blipFill>
        <p:spPr>
          <a:xfrm>
            <a:off x="1187624" y="1340769"/>
            <a:ext cx="4248474" cy="5400600"/>
          </a:xfrm>
          <a:prstGeom prst="rect">
            <a:avLst/>
          </a:prstGeom>
          <a:ln w="12700">
            <a:miter lim="400000"/>
          </a:ln>
        </p:spPr>
      </p:pic>
      <p:grpSp>
        <p:nvGrpSpPr>
          <p:cNvPr id="337" name="Grupo 4"/>
          <p:cNvGrpSpPr/>
          <p:nvPr/>
        </p:nvGrpSpPr>
        <p:grpSpPr>
          <a:xfrm>
            <a:off x="5645096" y="1340768"/>
            <a:ext cx="2527304" cy="5400600"/>
            <a:chOff x="0" y="0"/>
            <a:chExt cx="2527302" cy="5400599"/>
          </a:xfrm>
        </p:grpSpPr>
        <p:sp>
          <p:nvSpPr>
            <p:cNvPr id="333" name="Diagrama de flujo: operación manual 5"/>
            <p:cNvSpPr/>
            <p:nvPr/>
          </p:nvSpPr>
          <p:spPr>
            <a:xfrm rot="16200000">
              <a:off x="-1436649" y="1436648"/>
              <a:ext cx="5400600" cy="25273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7280" y="21600"/>
                  </a:lnTo>
                  <a:lnTo>
                    <a:pt x="4320" y="21600"/>
                  </a:lnTo>
                  <a:close/>
                </a:path>
              </a:pathLst>
            </a:custGeom>
            <a:solidFill>
              <a:srgbClr val="D9D9D9"/>
            </a:solidFill>
            <a:ln w="57150" cap="flat">
              <a:solidFill>
                <a:srgbClr val="000000"/>
              </a:solidFill>
              <a:prstDash val="solid"/>
              <a:round/>
            </a:ln>
            <a:effectLst/>
          </p:spPr>
          <p:txBody>
            <a:bodyPr wrap="square" lIns="45719" tIns="45719" rIns="45719" bIns="45719" numCol="1" anchor="t">
              <a:noAutofit/>
            </a:bodyPr>
            <a:lstStyle/>
            <a:p>
              <a:pPr/>
            </a:p>
          </p:txBody>
        </p:sp>
        <p:grpSp>
          <p:nvGrpSpPr>
            <p:cNvPr id="336" name="Diagrama de flujo: operación manual 4"/>
            <p:cNvGrpSpPr/>
            <p:nvPr/>
          </p:nvGrpSpPr>
          <p:grpSpPr>
            <a:xfrm>
              <a:off x="95008" y="1080120"/>
              <a:ext cx="2337286" cy="3416047"/>
              <a:chOff x="0" y="0"/>
              <a:chExt cx="2337284" cy="3416045"/>
            </a:xfrm>
          </p:grpSpPr>
          <p:sp>
            <p:nvSpPr>
              <p:cNvPr id="334" name="Rectángulo"/>
              <p:cNvSpPr/>
              <p:nvPr/>
            </p:nvSpPr>
            <p:spPr>
              <a:xfrm>
                <a:off x="0" y="0"/>
                <a:ext cx="2337285" cy="2796476"/>
              </a:xfrm>
              <a:prstGeom prst="rect">
                <a:avLst/>
              </a:prstGeom>
              <a:solidFill>
                <a:srgbClr val="D9D9D9"/>
              </a:solidFill>
              <a:ln w="12700" cap="flat">
                <a:noFill/>
                <a:miter lim="400000"/>
              </a:ln>
              <a:effectLst/>
            </p:spPr>
            <p:txBody>
              <a:bodyPr wrap="square" lIns="45719" tIns="45719" rIns="45719" bIns="45719" numCol="1" anchor="t">
                <a:noAutofit/>
              </a:bodyPr>
              <a:lstStyle/>
              <a:p>
                <a:pPr defTabSz="666750">
                  <a:lnSpc>
                    <a:spcPct val="90000"/>
                  </a:lnSpc>
                  <a:spcBef>
                    <a:spcPts val="300"/>
                  </a:spcBef>
                  <a:defRPr sz="1500"/>
                </a:pPr>
              </a:p>
            </p:txBody>
          </p:sp>
          <p:sp>
            <p:nvSpPr>
              <p:cNvPr id="335" name="NIVEL DE MEJORAMIENTO CONTINUO…"/>
              <p:cNvSpPr txBox="1"/>
              <p:nvPr/>
            </p:nvSpPr>
            <p:spPr>
              <a:xfrm>
                <a:off x="0" y="0"/>
                <a:ext cx="2337285" cy="34160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844550">
                  <a:lnSpc>
                    <a:spcPct val="90000"/>
                  </a:lnSpc>
                  <a:spcBef>
                    <a:spcPts val="700"/>
                  </a:spcBef>
                  <a:defRPr sz="1900"/>
                </a:pPr>
                <a:r>
                  <a:t>NIVEL DE MEJORAMIENTO CONTINUO</a:t>
                </a:r>
                <a:endParaRPr sz="1500"/>
              </a:p>
              <a:p>
                <a:pPr lvl="1" marL="114300" indent="-114300" defTabSz="666750">
                  <a:lnSpc>
                    <a:spcPct val="90000"/>
                  </a:lnSpc>
                  <a:spcBef>
                    <a:spcPts val="200"/>
                  </a:spcBef>
                  <a:buSzPct val="100000"/>
                  <a:buChar char="•"/>
                  <a:defRPr sz="1500"/>
                </a:pPr>
                <a:r>
                  <a:t>Procesos del Modelo que desarrollan actividades de monitoreo, evaluación, control de procesos y medición de la satisfacción del ciudadano.</a:t>
                </a:r>
                <a:endParaRPr>
                  <a:solidFill>
                    <a:srgbClr val="FFFFFF"/>
                  </a:solidFill>
                </a:endParaRPr>
              </a:p>
              <a:p>
                <a:pPr lvl="1" marL="114300" indent="-114300" defTabSz="666750">
                  <a:lnSpc>
                    <a:spcPct val="90000"/>
                  </a:lnSpc>
                  <a:spcBef>
                    <a:spcPts val="200"/>
                  </a:spcBef>
                  <a:buSzPct val="100000"/>
                  <a:buChar char="•"/>
                  <a:defRPr sz="1500"/>
                </a:pPr>
                <a:r>
                  <a:t>Se generan informes de análisis de medición que permite la toma de decisión en la búsqueda de la mejora continua.</a:t>
                </a:r>
              </a:p>
            </p:txBody>
          </p:sp>
        </p:grpSp>
      </p:grpSp>
      <p:pic>
        <p:nvPicPr>
          <p:cNvPr id="338" name="Gráfico 2" descr="Gráfico 2">
            <a:hlinkClick r:id="rId3" invalidUrl="" action="ppaction://hlinksldjump" tgtFrame="" tooltip="" history="1" highlightClick="0" endSnd="0"/>
          </p:cNvPr>
          <p:cNvPicPr>
            <a:picLocks noChangeAspect="1"/>
          </p:cNvPicPr>
          <p:nvPr/>
        </p:nvPicPr>
        <p:blipFill>
          <a:blip r:embed="rId4">
            <a:extLst/>
          </a:blip>
          <a:stretch>
            <a:fillRect/>
          </a:stretch>
        </p:blipFill>
        <p:spPr>
          <a:xfrm>
            <a:off x="7487928" y="2276872"/>
            <a:ext cx="554361" cy="554361"/>
          </a:xfrm>
          <a:prstGeom prst="rect">
            <a:avLst/>
          </a:prstGeom>
          <a:ln w="12700">
            <a:miter lim="400000"/>
          </a:ln>
        </p:spPr>
      </p:pic>
      <p:sp>
        <p:nvSpPr>
          <p:cNvPr id="339" name="Rectángulo 8"/>
          <p:cNvSpPr txBox="1"/>
          <p:nvPr/>
        </p:nvSpPr>
        <p:spPr>
          <a:xfrm>
            <a:off x="1799691" y="435216"/>
            <a:ext cx="5544618"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NIVEL DE MEJORAMIENTO CONTINUO</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Rectángulo 5"/>
          <p:cNvSpPr txBox="1"/>
          <p:nvPr/>
        </p:nvSpPr>
        <p:spPr>
          <a:xfrm>
            <a:off x="1799691" y="476672"/>
            <a:ext cx="554461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ESTRUCTURA FUNCIONAL DAS</a:t>
            </a:r>
          </a:p>
        </p:txBody>
      </p:sp>
      <p:pic>
        <p:nvPicPr>
          <p:cNvPr id="342" name="Picture 2" descr="Picture 2"/>
          <p:cNvPicPr>
            <a:picLocks noChangeAspect="1"/>
          </p:cNvPicPr>
          <p:nvPr/>
        </p:nvPicPr>
        <p:blipFill>
          <a:blip r:embed="rId2">
            <a:extLst/>
          </a:blip>
          <a:stretch>
            <a:fillRect/>
          </a:stretch>
        </p:blipFill>
        <p:spPr>
          <a:xfrm>
            <a:off x="395536" y="1412775"/>
            <a:ext cx="8424937" cy="52291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Rectángulo 3"/>
          <p:cNvSpPr txBox="1"/>
          <p:nvPr/>
        </p:nvSpPr>
        <p:spPr>
          <a:xfrm>
            <a:off x="1907703" y="498475"/>
            <a:ext cx="5544617"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ESTRUCTURA FUNCIONAL DMS</a:t>
            </a:r>
          </a:p>
        </p:txBody>
      </p:sp>
      <p:pic>
        <p:nvPicPr>
          <p:cNvPr id="345" name="Picture 2" descr="Picture 2"/>
          <p:cNvPicPr>
            <a:picLocks noChangeAspect="1"/>
          </p:cNvPicPr>
          <p:nvPr/>
        </p:nvPicPr>
        <p:blipFill>
          <a:blip r:embed="rId2">
            <a:extLst/>
          </a:blip>
          <a:stretch>
            <a:fillRect/>
          </a:stretch>
        </p:blipFill>
        <p:spPr>
          <a:xfrm>
            <a:off x="539551" y="1700808"/>
            <a:ext cx="8280922" cy="464415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Rectángulo 3"/>
          <p:cNvSpPr txBox="1"/>
          <p:nvPr/>
        </p:nvSpPr>
        <p:spPr>
          <a:xfrm>
            <a:off x="1799691" y="476672"/>
            <a:ext cx="554461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PRÓXIMOS PASOS </a:t>
            </a:r>
          </a:p>
        </p:txBody>
      </p:sp>
      <p:grpSp>
        <p:nvGrpSpPr>
          <p:cNvPr id="364" name="Diagrama 1"/>
          <p:cNvGrpSpPr/>
          <p:nvPr/>
        </p:nvGrpSpPr>
        <p:grpSpPr>
          <a:xfrm>
            <a:off x="179513" y="1268759"/>
            <a:ext cx="8784972" cy="5328592"/>
            <a:chOff x="2" y="0"/>
            <a:chExt cx="8784970" cy="5328591"/>
          </a:xfrm>
        </p:grpSpPr>
        <p:sp>
          <p:nvSpPr>
            <p:cNvPr id="348" name="Flecha"/>
            <p:cNvSpPr/>
            <p:nvPr/>
          </p:nvSpPr>
          <p:spPr>
            <a:xfrm>
              <a:off x="2" y="0"/>
              <a:ext cx="8784971" cy="5328592"/>
            </a:xfrm>
            <a:prstGeom prst="rightArrow">
              <a:avLst>
                <a:gd name="adj1" fmla="val 50000"/>
                <a:gd name="adj2" fmla="val 50000"/>
              </a:avLst>
            </a:prstGeom>
            <a:solidFill>
              <a:srgbClr val="0070C0"/>
            </a:solidFill>
            <a:ln w="12700" cap="flat">
              <a:noFill/>
              <a:miter lim="400000"/>
            </a:ln>
            <a:effectLst/>
          </p:spPr>
          <p:txBody>
            <a:bodyPr wrap="square" lIns="45719" tIns="45719" rIns="45719" bIns="45719" numCol="1" anchor="t">
              <a:noAutofit/>
            </a:bodyPr>
            <a:lstStyle/>
            <a:p>
              <a:pPr/>
            </a:p>
          </p:txBody>
        </p:sp>
        <p:grpSp>
          <p:nvGrpSpPr>
            <p:cNvPr id="351" name="Grupo"/>
            <p:cNvGrpSpPr/>
            <p:nvPr/>
          </p:nvGrpSpPr>
          <p:grpSpPr>
            <a:xfrm>
              <a:off x="91416" y="1598577"/>
              <a:ext cx="1492760" cy="2131437"/>
              <a:chOff x="0" y="0"/>
              <a:chExt cx="1492758" cy="2131435"/>
            </a:xfrm>
          </p:grpSpPr>
          <p:sp>
            <p:nvSpPr>
              <p:cNvPr id="349" name="Rectángulo redondeado"/>
              <p:cNvSpPr/>
              <p:nvPr/>
            </p:nvSpPr>
            <p:spPr>
              <a:xfrm>
                <a:off x="0" y="0"/>
                <a:ext cx="1492759" cy="2131436"/>
              </a:xfrm>
              <a:prstGeom prst="roundRect">
                <a:avLst>
                  <a:gd name="adj" fmla="val 16667"/>
                </a:avLst>
              </a:prstGeom>
              <a:solidFill>
                <a:srgbClr val="FFFFFF"/>
              </a:solidFill>
              <a:ln w="25400" cap="flat">
                <a:solidFill>
                  <a:srgbClr val="1C4271"/>
                </a:solidFill>
                <a:prstDash val="solid"/>
                <a:round/>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50" name="Socialización del Modelo de Atención"/>
              <p:cNvSpPr txBox="1"/>
              <p:nvPr/>
            </p:nvSpPr>
            <p:spPr>
              <a:xfrm>
                <a:off x="72870" y="771077"/>
                <a:ext cx="1347020" cy="589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533400">
                  <a:lnSpc>
                    <a:spcPct val="90000"/>
                  </a:lnSpc>
                  <a:spcBef>
                    <a:spcPts val="500"/>
                  </a:spcBef>
                  <a:defRPr b="1" sz="1200">
                    <a:solidFill>
                      <a:srgbClr val="0070C0"/>
                    </a:solidFill>
                  </a:defRPr>
                </a:lvl1pPr>
              </a:lstStyle>
              <a:p>
                <a:pPr/>
                <a:r>
                  <a:t>Socialización del Modelo de Atención</a:t>
                </a:r>
              </a:p>
            </p:txBody>
          </p:sp>
        </p:grpSp>
        <p:grpSp>
          <p:nvGrpSpPr>
            <p:cNvPr id="354" name="Grupo"/>
            <p:cNvGrpSpPr/>
            <p:nvPr/>
          </p:nvGrpSpPr>
          <p:grpSpPr>
            <a:xfrm>
              <a:off x="1675593" y="1584169"/>
              <a:ext cx="1492760" cy="2131436"/>
              <a:chOff x="0" y="0"/>
              <a:chExt cx="1492758" cy="2131435"/>
            </a:xfrm>
          </p:grpSpPr>
          <p:sp>
            <p:nvSpPr>
              <p:cNvPr id="352" name="Rectángulo redondeado"/>
              <p:cNvSpPr/>
              <p:nvPr/>
            </p:nvSpPr>
            <p:spPr>
              <a:xfrm>
                <a:off x="0" y="0"/>
                <a:ext cx="1492759" cy="2131436"/>
              </a:xfrm>
              <a:prstGeom prst="roundRect">
                <a:avLst>
                  <a:gd name="adj" fmla="val 16667"/>
                </a:avLst>
              </a:prstGeom>
              <a:solidFill>
                <a:srgbClr val="FFFFFF"/>
              </a:solidFill>
              <a:ln w="25400" cap="flat">
                <a:solidFill>
                  <a:srgbClr val="1C4271"/>
                </a:solidFill>
                <a:prstDash val="solid"/>
                <a:round/>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53" name="Alianzas estratégicas con la Cooperación."/>
              <p:cNvSpPr txBox="1"/>
              <p:nvPr/>
            </p:nvSpPr>
            <p:spPr>
              <a:xfrm>
                <a:off x="72869" y="771077"/>
                <a:ext cx="1347021" cy="5892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533400">
                  <a:lnSpc>
                    <a:spcPct val="90000"/>
                  </a:lnSpc>
                  <a:spcBef>
                    <a:spcPts val="500"/>
                  </a:spcBef>
                  <a:defRPr b="1" sz="1200">
                    <a:solidFill>
                      <a:srgbClr val="0070C0"/>
                    </a:solidFill>
                  </a:defRPr>
                </a:lvl1pPr>
              </a:lstStyle>
              <a:p>
                <a:pPr/>
                <a:r>
                  <a:t>Alianzas estratégicas con la Cooperación.</a:t>
                </a:r>
              </a:p>
            </p:txBody>
          </p:sp>
        </p:grpSp>
        <p:grpSp>
          <p:nvGrpSpPr>
            <p:cNvPr id="357" name="Grupo"/>
            <p:cNvGrpSpPr/>
            <p:nvPr/>
          </p:nvGrpSpPr>
          <p:grpSpPr>
            <a:xfrm>
              <a:off x="4815433" y="1584169"/>
              <a:ext cx="1809301" cy="2584127"/>
              <a:chOff x="0" y="0"/>
              <a:chExt cx="1809299" cy="2584126"/>
            </a:xfrm>
          </p:grpSpPr>
          <p:sp>
            <p:nvSpPr>
              <p:cNvPr id="355" name="Rectángulo redondeado"/>
              <p:cNvSpPr/>
              <p:nvPr/>
            </p:nvSpPr>
            <p:spPr>
              <a:xfrm>
                <a:off x="0" y="0"/>
                <a:ext cx="1809300" cy="2131436"/>
              </a:xfrm>
              <a:prstGeom prst="roundRect">
                <a:avLst>
                  <a:gd name="adj" fmla="val 16667"/>
                </a:avLst>
              </a:prstGeom>
              <a:solidFill>
                <a:srgbClr val="FFFFFF"/>
              </a:solidFill>
              <a:ln w="25400" cap="flat">
                <a:solidFill>
                  <a:srgbClr val="1C4271"/>
                </a:solidFill>
                <a:prstDash val="solid"/>
                <a:round/>
              </a:ln>
              <a:effectLst/>
            </p:spPr>
            <p:txBody>
              <a:bodyPr wrap="square" lIns="45719" tIns="45719" rIns="45719" bIns="45719" numCol="1" anchor="t">
                <a:noAutofit/>
              </a:bodyPr>
              <a:lstStyle/>
              <a:p>
                <a:pPr defTabSz="533400">
                  <a:lnSpc>
                    <a:spcPct val="90000"/>
                  </a:lnSpc>
                  <a:spcBef>
                    <a:spcPts val="300"/>
                  </a:spcBef>
                  <a:defRPr>
                    <a:solidFill>
                      <a:srgbClr val="FFFFFF"/>
                    </a:solidFill>
                  </a:defRPr>
                </a:pPr>
              </a:p>
            </p:txBody>
          </p:sp>
          <p:sp>
            <p:nvSpPr>
              <p:cNvPr id="356" name="Implementación progresiva del Modelo…"/>
              <p:cNvSpPr txBox="1"/>
              <p:nvPr/>
            </p:nvSpPr>
            <p:spPr>
              <a:xfrm>
                <a:off x="88322" y="88322"/>
                <a:ext cx="1632654" cy="2495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533400">
                  <a:lnSpc>
                    <a:spcPct val="90000"/>
                  </a:lnSpc>
                  <a:spcBef>
                    <a:spcPts val="500"/>
                  </a:spcBef>
                  <a:defRPr b="1" sz="1200">
                    <a:solidFill>
                      <a:srgbClr val="0070C0"/>
                    </a:solidFill>
                  </a:defRPr>
                </a:pPr>
                <a:r>
                  <a:t>Implementación progresiva del Modelo</a:t>
                </a:r>
                <a:endParaRPr>
                  <a:solidFill>
                    <a:srgbClr val="FFFFFF"/>
                  </a:solidFill>
                </a:endParaRPr>
              </a:p>
              <a:p>
                <a:pPr lvl="1" marL="114300" indent="-114300" defTabSz="533400">
                  <a:lnSpc>
                    <a:spcPct val="90000"/>
                  </a:lnSpc>
                  <a:spcBef>
                    <a:spcPts val="200"/>
                  </a:spcBef>
                  <a:buSzPct val="100000"/>
                  <a:buChar char="•"/>
                  <a:defRPr b="1" sz="1200">
                    <a:solidFill>
                      <a:srgbClr val="0070C0"/>
                    </a:solidFill>
                  </a:defRPr>
                </a:pPr>
                <a:r>
                  <a:t>Fortalecer la Atención y Gestión de las DAS y DMS</a:t>
                </a:r>
                <a:endParaRPr>
                  <a:solidFill>
                    <a:srgbClr val="FFFFFF"/>
                  </a:solidFill>
                </a:endParaRPr>
              </a:p>
              <a:p>
                <a:pPr lvl="1" marL="114300" indent="-114300" defTabSz="533400">
                  <a:lnSpc>
                    <a:spcPct val="90000"/>
                  </a:lnSpc>
                  <a:spcBef>
                    <a:spcPts val="200"/>
                  </a:spcBef>
                  <a:buSzPct val="100000"/>
                  <a:buChar char="•"/>
                  <a:defRPr b="1" sz="1200">
                    <a:solidFill>
                      <a:srgbClr val="0070C0"/>
                    </a:solidFill>
                  </a:defRPr>
                </a:pPr>
                <a:r>
                  <a:t>Plan de desarrollo de la red integrada de servicios de salud</a:t>
                </a:r>
                <a:endParaRPr>
                  <a:solidFill>
                    <a:srgbClr val="FFFFFF"/>
                  </a:solidFill>
                </a:endParaRPr>
              </a:p>
              <a:p>
                <a:pPr lvl="1" marL="114300" indent="-114300" defTabSz="533400">
                  <a:lnSpc>
                    <a:spcPct val="90000"/>
                  </a:lnSpc>
                  <a:spcBef>
                    <a:spcPts val="200"/>
                  </a:spcBef>
                  <a:buSzPct val="100000"/>
                  <a:buChar char="•"/>
                  <a:defRPr b="1" sz="1200">
                    <a:solidFill>
                      <a:srgbClr val="0070C0"/>
                    </a:solidFill>
                  </a:defRPr>
                </a:pPr>
                <a:r>
                  <a:t>Plan de inversiones</a:t>
                </a:r>
                <a:endParaRPr>
                  <a:solidFill>
                    <a:srgbClr val="FFFFFF"/>
                  </a:solidFill>
                </a:endParaRPr>
              </a:p>
              <a:p>
                <a:pPr lvl="1" marL="114300" indent="-114300" defTabSz="533400">
                  <a:lnSpc>
                    <a:spcPct val="90000"/>
                  </a:lnSpc>
                  <a:spcBef>
                    <a:spcPts val="200"/>
                  </a:spcBef>
                  <a:buSzPct val="100000"/>
                  <a:buChar char="•"/>
                  <a:defRPr b="1" sz="1200">
                    <a:solidFill>
                      <a:srgbClr val="0070C0"/>
                    </a:solidFill>
                  </a:defRPr>
                </a:pPr>
                <a:r>
                  <a:t>Plan de desarrollo del RRHH</a:t>
                </a:r>
              </a:p>
            </p:txBody>
          </p:sp>
        </p:grpSp>
        <p:grpSp>
          <p:nvGrpSpPr>
            <p:cNvPr id="360" name="Grupo"/>
            <p:cNvGrpSpPr/>
            <p:nvPr/>
          </p:nvGrpSpPr>
          <p:grpSpPr>
            <a:xfrm>
              <a:off x="3240358" y="1584169"/>
              <a:ext cx="1492760" cy="2131436"/>
              <a:chOff x="0" y="0"/>
              <a:chExt cx="1492758" cy="2131435"/>
            </a:xfrm>
          </p:grpSpPr>
          <p:sp>
            <p:nvSpPr>
              <p:cNvPr id="358" name="Rectángulo redondeado"/>
              <p:cNvSpPr/>
              <p:nvPr/>
            </p:nvSpPr>
            <p:spPr>
              <a:xfrm>
                <a:off x="0" y="0"/>
                <a:ext cx="1492759" cy="2131436"/>
              </a:xfrm>
              <a:prstGeom prst="roundRect">
                <a:avLst>
                  <a:gd name="adj" fmla="val 16667"/>
                </a:avLst>
              </a:prstGeom>
              <a:solidFill>
                <a:srgbClr val="FFFFFF"/>
              </a:solidFill>
              <a:ln w="25400" cap="flat">
                <a:solidFill>
                  <a:srgbClr val="1C4271"/>
                </a:solidFill>
                <a:prstDash val="solid"/>
                <a:round/>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59" name="Generación de competencias en Atención y Gestión"/>
              <p:cNvSpPr txBox="1"/>
              <p:nvPr/>
            </p:nvSpPr>
            <p:spPr>
              <a:xfrm>
                <a:off x="72869" y="691068"/>
                <a:ext cx="1347021"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533400">
                  <a:lnSpc>
                    <a:spcPct val="90000"/>
                  </a:lnSpc>
                  <a:spcBef>
                    <a:spcPts val="500"/>
                  </a:spcBef>
                  <a:defRPr b="1" sz="1200">
                    <a:solidFill>
                      <a:srgbClr val="0070C0"/>
                    </a:solidFill>
                  </a:defRPr>
                </a:lvl1pPr>
              </a:lstStyle>
              <a:p>
                <a:pPr/>
                <a:r>
                  <a:t>Generación de competencias en Atención y Gestión</a:t>
                </a:r>
              </a:p>
            </p:txBody>
          </p:sp>
        </p:grpSp>
        <p:grpSp>
          <p:nvGrpSpPr>
            <p:cNvPr id="363" name="Grupo"/>
            <p:cNvGrpSpPr/>
            <p:nvPr/>
          </p:nvGrpSpPr>
          <p:grpSpPr>
            <a:xfrm>
              <a:off x="6716148" y="1584169"/>
              <a:ext cx="1492760" cy="2131436"/>
              <a:chOff x="0" y="0"/>
              <a:chExt cx="1492758" cy="2131435"/>
            </a:xfrm>
          </p:grpSpPr>
          <p:sp>
            <p:nvSpPr>
              <p:cNvPr id="361" name="Rectángulo redondeado"/>
              <p:cNvSpPr/>
              <p:nvPr/>
            </p:nvSpPr>
            <p:spPr>
              <a:xfrm>
                <a:off x="0" y="0"/>
                <a:ext cx="1492759" cy="2131436"/>
              </a:xfrm>
              <a:prstGeom prst="roundRect">
                <a:avLst>
                  <a:gd name="adj" fmla="val 16667"/>
                </a:avLst>
              </a:prstGeom>
              <a:solidFill>
                <a:srgbClr val="FFFFFF"/>
              </a:solidFill>
              <a:ln w="25400" cap="flat">
                <a:solidFill>
                  <a:srgbClr val="1C4271"/>
                </a:solidFill>
                <a:prstDash val="solid"/>
                <a:round/>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p>
            </p:txBody>
          </p:sp>
          <p:sp>
            <p:nvSpPr>
              <p:cNvPr id="362" name="Desarrollo del Sistema de Información que requiere la Red"/>
              <p:cNvSpPr txBox="1"/>
              <p:nvPr/>
            </p:nvSpPr>
            <p:spPr>
              <a:xfrm>
                <a:off x="72869" y="691068"/>
                <a:ext cx="1347021"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533400">
                  <a:lnSpc>
                    <a:spcPct val="90000"/>
                  </a:lnSpc>
                  <a:spcBef>
                    <a:spcPts val="500"/>
                  </a:spcBef>
                  <a:defRPr b="1" sz="1200">
                    <a:solidFill>
                      <a:srgbClr val="0070C0"/>
                    </a:solidFill>
                  </a:defRPr>
                </a:lvl1pPr>
              </a:lstStyle>
              <a:p>
                <a:pPr/>
                <a:r>
                  <a:t>Desarrollo del Sistema de Información que requiere la Red</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WordArt 6"/>
          <p:cNvSpPr txBox="1"/>
          <p:nvPr/>
        </p:nvSpPr>
        <p:spPr>
          <a:xfrm>
            <a:off x="2843808" y="3068959"/>
            <a:ext cx="2821609" cy="93466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493776">
              <a:defRPr b="1" i="1" sz="3942">
                <a:solidFill>
                  <a:srgbClr val="FF9302"/>
                </a:solidFill>
              </a:defRPr>
            </a:lvl1pPr>
          </a:lstStyle>
          <a:p>
            <a:pPr/>
            <a:r>
              <a:t>"GRACIAS"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6 Título"/>
          <p:cNvSpPr txBox="1"/>
          <p:nvPr/>
        </p:nvSpPr>
        <p:spPr>
          <a:xfrm>
            <a:off x="1785917" y="437187"/>
            <a:ext cx="5929355" cy="500379"/>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lgn="ctr" defTabSz="912812">
              <a:lnSpc>
                <a:spcPct val="90000"/>
              </a:lnSpc>
              <a:defRPr b="1" sz="2800"/>
            </a:lvl1pPr>
          </a:lstStyle>
          <a:p>
            <a:pPr/>
            <a:r>
              <a:t>ANTECEDENTES </a:t>
            </a:r>
          </a:p>
        </p:txBody>
      </p:sp>
      <p:grpSp>
        <p:nvGrpSpPr>
          <p:cNvPr id="126" name="9 Proceso alternativo"/>
          <p:cNvGrpSpPr/>
          <p:nvPr/>
        </p:nvGrpSpPr>
        <p:grpSpPr>
          <a:xfrm>
            <a:off x="357157" y="1643049"/>
            <a:ext cx="3857654" cy="785819"/>
            <a:chOff x="0" y="0"/>
            <a:chExt cx="3857652" cy="785818"/>
          </a:xfrm>
        </p:grpSpPr>
        <p:sp>
          <p:nvSpPr>
            <p:cNvPr id="124" name="Figura"/>
            <p:cNvSpPr/>
            <p:nvPr/>
          </p:nvSpPr>
          <p:spPr>
            <a:xfrm>
              <a:off x="-1" y="-1"/>
              <a:ext cx="3857654" cy="785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328" y="0"/>
                    <a:pt x="733" y="0"/>
                  </a:cubicBezTo>
                  <a:lnTo>
                    <a:pt x="20867" y="0"/>
                  </a:lnTo>
                  <a:cubicBezTo>
                    <a:pt x="21272" y="0"/>
                    <a:pt x="21600" y="1612"/>
                    <a:pt x="21600" y="3600"/>
                  </a:cubicBezTo>
                  <a:lnTo>
                    <a:pt x="21600" y="18000"/>
                  </a:lnTo>
                  <a:cubicBezTo>
                    <a:pt x="21600" y="19988"/>
                    <a:pt x="21272" y="21600"/>
                    <a:pt x="20867" y="21600"/>
                  </a:cubicBezTo>
                  <a:lnTo>
                    <a:pt x="733" y="21600"/>
                  </a:lnTo>
                  <a:cubicBezTo>
                    <a:pt x="328" y="21600"/>
                    <a:pt x="0" y="19988"/>
                    <a:pt x="0" y="18000"/>
                  </a:cubicBezTo>
                  <a:close/>
                </a:path>
              </a:pathLst>
            </a:custGeom>
            <a:solidFill>
              <a:srgbClr val="8EB4E3"/>
            </a:solidFill>
            <a:ln w="25400" cap="flat">
              <a:solidFill>
                <a:srgbClr val="3A5E8A"/>
              </a:solidFill>
              <a:prstDash val="solid"/>
              <a:round/>
            </a:ln>
            <a:effectLst/>
          </p:spPr>
          <p:txBody>
            <a:bodyPr wrap="square" lIns="45719" tIns="45719" rIns="45719" bIns="45719" numCol="1" anchor="ctr">
              <a:noAutofit/>
            </a:bodyPr>
            <a:lstStyle/>
            <a:p>
              <a:pPr algn="ctr">
                <a:defRPr sz="2400">
                  <a:solidFill>
                    <a:srgbClr val="FFFFFF"/>
                  </a:solidFill>
                </a:defRPr>
              </a:pPr>
            </a:p>
          </p:txBody>
        </p:sp>
        <p:sp>
          <p:nvSpPr>
            <p:cNvPr id="125" name="MODELO DE ATENCIÓN"/>
            <p:cNvSpPr txBox="1"/>
            <p:nvPr/>
          </p:nvSpPr>
          <p:spPr>
            <a:xfrm>
              <a:off x="65484" y="163039"/>
              <a:ext cx="3726684"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pPr/>
              <a:r>
                <a:t>MODELO DE ATENCIÓN</a:t>
              </a:r>
            </a:p>
          </p:txBody>
        </p:sp>
      </p:grpSp>
      <p:grpSp>
        <p:nvGrpSpPr>
          <p:cNvPr id="129" name="10 Proceso alternativo"/>
          <p:cNvGrpSpPr/>
          <p:nvPr/>
        </p:nvGrpSpPr>
        <p:grpSpPr>
          <a:xfrm>
            <a:off x="357157" y="3357562"/>
            <a:ext cx="3857654" cy="785819"/>
            <a:chOff x="0" y="0"/>
            <a:chExt cx="3857652" cy="785818"/>
          </a:xfrm>
        </p:grpSpPr>
        <p:sp>
          <p:nvSpPr>
            <p:cNvPr id="127" name="Figura"/>
            <p:cNvSpPr/>
            <p:nvPr/>
          </p:nvSpPr>
          <p:spPr>
            <a:xfrm>
              <a:off x="-1" y="-1"/>
              <a:ext cx="3857654" cy="785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328" y="0"/>
                    <a:pt x="733" y="0"/>
                  </a:cubicBezTo>
                  <a:lnTo>
                    <a:pt x="20867" y="0"/>
                  </a:lnTo>
                  <a:cubicBezTo>
                    <a:pt x="21272" y="0"/>
                    <a:pt x="21600" y="1612"/>
                    <a:pt x="21600" y="3600"/>
                  </a:cubicBezTo>
                  <a:lnTo>
                    <a:pt x="21600" y="18000"/>
                  </a:lnTo>
                  <a:cubicBezTo>
                    <a:pt x="21600" y="19988"/>
                    <a:pt x="21272" y="21600"/>
                    <a:pt x="20867" y="21600"/>
                  </a:cubicBezTo>
                  <a:lnTo>
                    <a:pt x="733" y="21600"/>
                  </a:lnTo>
                  <a:cubicBezTo>
                    <a:pt x="328" y="21600"/>
                    <a:pt x="0" y="19988"/>
                    <a:pt x="0" y="18000"/>
                  </a:cubicBezTo>
                  <a:close/>
                </a:path>
              </a:pathLst>
            </a:custGeom>
            <a:solidFill>
              <a:srgbClr val="8EB4E3"/>
            </a:solidFill>
            <a:ln w="25400" cap="flat">
              <a:solidFill>
                <a:srgbClr val="3A5E8A"/>
              </a:solidFill>
              <a:prstDash val="solid"/>
              <a:round/>
            </a:ln>
            <a:effectLst/>
          </p:spPr>
          <p:txBody>
            <a:bodyPr wrap="square" lIns="45719" tIns="45719" rIns="45719" bIns="45719" numCol="1" anchor="ctr">
              <a:noAutofit/>
            </a:bodyPr>
            <a:lstStyle/>
            <a:p>
              <a:pPr algn="ctr">
                <a:defRPr sz="2400">
                  <a:solidFill>
                    <a:srgbClr val="FFFFFF"/>
                  </a:solidFill>
                </a:defRPr>
              </a:pPr>
            </a:p>
          </p:txBody>
        </p:sp>
        <p:sp>
          <p:nvSpPr>
            <p:cNvPr id="128" name="MODELO DE GESTIÓN"/>
            <p:cNvSpPr txBox="1"/>
            <p:nvPr/>
          </p:nvSpPr>
          <p:spPr>
            <a:xfrm>
              <a:off x="65484" y="163039"/>
              <a:ext cx="3726684"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pPr/>
              <a:r>
                <a:t>MODELO DE GESTIÓN</a:t>
              </a:r>
            </a:p>
          </p:txBody>
        </p:sp>
      </p:grpSp>
      <p:grpSp>
        <p:nvGrpSpPr>
          <p:cNvPr id="132" name="11 Proceso alternativo"/>
          <p:cNvGrpSpPr/>
          <p:nvPr/>
        </p:nvGrpSpPr>
        <p:grpSpPr>
          <a:xfrm>
            <a:off x="4415401" y="1116319"/>
            <a:ext cx="4385164" cy="1839279"/>
            <a:chOff x="0" y="-39639"/>
            <a:chExt cx="4385162" cy="1839277"/>
          </a:xfrm>
        </p:grpSpPr>
        <p:sp>
          <p:nvSpPr>
            <p:cNvPr id="130" name="Figura"/>
            <p:cNvSpPr/>
            <p:nvPr/>
          </p:nvSpPr>
          <p:spPr>
            <a:xfrm>
              <a:off x="0" y="136751"/>
              <a:ext cx="4385163" cy="14864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546" y="0"/>
                    <a:pt x="1220" y="0"/>
                  </a:cubicBezTo>
                  <a:lnTo>
                    <a:pt x="20380" y="0"/>
                  </a:lnTo>
                  <a:cubicBezTo>
                    <a:pt x="21054" y="0"/>
                    <a:pt x="21600" y="1612"/>
                    <a:pt x="21600" y="3600"/>
                  </a:cubicBezTo>
                  <a:lnTo>
                    <a:pt x="21600" y="18000"/>
                  </a:lnTo>
                  <a:cubicBezTo>
                    <a:pt x="21600" y="19988"/>
                    <a:pt x="21054" y="21600"/>
                    <a:pt x="20380" y="21600"/>
                  </a:cubicBezTo>
                  <a:lnTo>
                    <a:pt x="1220" y="21600"/>
                  </a:lnTo>
                  <a:cubicBezTo>
                    <a:pt x="546" y="21600"/>
                    <a:pt x="0" y="19988"/>
                    <a:pt x="0" y="18000"/>
                  </a:cubicBezTo>
                  <a:close/>
                </a:path>
              </a:pathLst>
            </a:custGeom>
            <a:solidFill>
              <a:srgbClr val="E46C0A"/>
            </a:solidFill>
            <a:ln w="25400" cap="flat">
              <a:solidFill>
                <a:srgbClr val="3A5E8A"/>
              </a:solidFill>
              <a:prstDash val="solid"/>
              <a:round/>
            </a:ln>
            <a:effectLst/>
          </p:spPr>
          <p:txBody>
            <a:bodyPr wrap="square" lIns="45719" tIns="45719" rIns="45719" bIns="45719" numCol="1" anchor="ctr">
              <a:noAutofit/>
            </a:bodyPr>
            <a:lstStyle/>
            <a:p>
              <a:pPr>
                <a:defRPr>
                  <a:solidFill>
                    <a:srgbClr val="FFFFFF"/>
                  </a:solidFill>
                </a:defRPr>
              </a:pPr>
            </a:p>
          </p:txBody>
        </p:sp>
        <p:sp>
          <p:nvSpPr>
            <p:cNvPr id="131" name="Programa de Extensión de Cobertura…"/>
            <p:cNvSpPr txBox="1"/>
            <p:nvPr/>
          </p:nvSpPr>
          <p:spPr>
            <a:xfrm>
              <a:off x="123874" y="-39640"/>
              <a:ext cx="4137415" cy="1839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marL="457200" indent="-457200">
                <a:buSzPct val="100000"/>
                <a:buAutoNum type="arabicPeriod" startAt="1"/>
                <a:defRPr>
                  <a:solidFill>
                    <a:srgbClr val="FFFFFF"/>
                  </a:solidFill>
                </a:defRPr>
              </a:pPr>
              <a:r>
                <a:t>Programa de Extensión de Cobertura</a:t>
              </a:r>
            </a:p>
            <a:p>
              <a:pPr marL="457200" indent="-457200">
                <a:buSzPct val="100000"/>
                <a:buAutoNum type="arabicPeriod" startAt="1"/>
                <a:defRPr>
                  <a:solidFill>
                    <a:srgbClr val="FFFFFF"/>
                  </a:solidFill>
                </a:defRPr>
              </a:pPr>
              <a:r>
                <a:t>AM 105-2015 (F PNA)</a:t>
              </a:r>
            </a:p>
            <a:p>
              <a:pPr marL="457200" indent="-457200">
                <a:buSzPct val="100000"/>
                <a:buAutoNum type="arabicPeriod" startAt="1"/>
                <a:defRPr>
                  <a:solidFill>
                    <a:srgbClr val="FFFFFF"/>
                  </a:solidFill>
                </a:defRPr>
              </a:pPr>
              <a:r>
                <a:t>AM 261-2016 (MIS)</a:t>
              </a:r>
            </a:p>
            <a:p>
              <a:pPr marL="457200" indent="-457200">
                <a:buSzPct val="100000"/>
                <a:buAutoNum type="arabicPeriod" startAt="1"/>
                <a:defRPr>
                  <a:solidFill>
                    <a:srgbClr val="FFFFFF"/>
                  </a:solidFill>
                </a:defRPr>
              </a:pPr>
              <a:r>
                <a:t>AM 152-2017 (Gestión y Atención)</a:t>
              </a:r>
            </a:p>
          </p:txBody>
        </p:sp>
      </p:grpSp>
      <p:grpSp>
        <p:nvGrpSpPr>
          <p:cNvPr id="135" name="12 Proceso alternativo"/>
          <p:cNvGrpSpPr/>
          <p:nvPr/>
        </p:nvGrpSpPr>
        <p:grpSpPr>
          <a:xfrm>
            <a:off x="4572000" y="3071809"/>
            <a:ext cx="4214842" cy="1357323"/>
            <a:chOff x="0" y="0"/>
            <a:chExt cx="4214841" cy="1357321"/>
          </a:xfrm>
        </p:grpSpPr>
        <p:sp>
          <p:nvSpPr>
            <p:cNvPr id="133" name="Figura"/>
            <p:cNvSpPr/>
            <p:nvPr/>
          </p:nvSpPr>
          <p:spPr>
            <a:xfrm>
              <a:off x="0" y="0"/>
              <a:ext cx="4214842" cy="13573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519" y="0"/>
                    <a:pt x="1159" y="0"/>
                  </a:cubicBezTo>
                  <a:lnTo>
                    <a:pt x="20441" y="0"/>
                  </a:lnTo>
                  <a:cubicBezTo>
                    <a:pt x="21081" y="0"/>
                    <a:pt x="21600" y="1612"/>
                    <a:pt x="21600" y="3600"/>
                  </a:cubicBezTo>
                  <a:lnTo>
                    <a:pt x="21600" y="18000"/>
                  </a:lnTo>
                  <a:cubicBezTo>
                    <a:pt x="21600" y="19988"/>
                    <a:pt x="21081" y="21600"/>
                    <a:pt x="20441" y="21600"/>
                  </a:cubicBezTo>
                  <a:lnTo>
                    <a:pt x="1159" y="21600"/>
                  </a:lnTo>
                  <a:cubicBezTo>
                    <a:pt x="519" y="21600"/>
                    <a:pt x="0" y="19988"/>
                    <a:pt x="0" y="18000"/>
                  </a:cubicBezTo>
                  <a:close/>
                </a:path>
              </a:pathLst>
            </a:custGeom>
            <a:solidFill>
              <a:srgbClr val="E46C0A"/>
            </a:solidFill>
            <a:ln w="25400" cap="flat">
              <a:solidFill>
                <a:srgbClr val="3A5E8A"/>
              </a:solidFill>
              <a:prstDash val="solid"/>
              <a:round/>
            </a:ln>
            <a:effectLst/>
          </p:spPr>
          <p:txBody>
            <a:bodyPr wrap="square" lIns="45719" tIns="45719" rIns="45719" bIns="45719" numCol="1" anchor="ctr">
              <a:noAutofit/>
            </a:bodyPr>
            <a:lstStyle/>
            <a:p>
              <a:pPr>
                <a:defRPr>
                  <a:solidFill>
                    <a:srgbClr val="FFFFFF"/>
                  </a:solidFill>
                </a:defRPr>
              </a:pPr>
            </a:p>
          </p:txBody>
        </p:sp>
        <p:sp>
          <p:nvSpPr>
            <p:cNvPr id="134" name="Modelo Básico de Gestión y Atención Integral en Salud…"/>
            <p:cNvSpPr txBox="1"/>
            <p:nvPr/>
          </p:nvSpPr>
          <p:spPr>
            <a:xfrm>
              <a:off x="113109" y="74140"/>
              <a:ext cx="3988624" cy="1209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marL="457200" indent="-457200">
                <a:buSzPct val="100000"/>
                <a:buAutoNum type="arabicPeriod" startAt="1"/>
                <a:defRPr>
                  <a:solidFill>
                    <a:srgbClr val="FFFFFF"/>
                  </a:solidFill>
                </a:defRPr>
              </a:pPr>
              <a:r>
                <a:t>Modelo Básico de Gestión y Atención Integral en Salud</a:t>
              </a:r>
            </a:p>
            <a:p>
              <a:pPr marL="457200" indent="-457200">
                <a:buSzPct val="100000"/>
                <a:buAutoNum type="arabicPeriod" startAt="1"/>
                <a:defRPr>
                  <a:solidFill>
                    <a:srgbClr val="FFFFFF"/>
                  </a:solidFill>
                </a:defRPr>
              </a:pPr>
              <a:r>
                <a:t>Modelo de Atención Integral en Salud MAIS</a:t>
              </a:r>
            </a:p>
          </p:txBody>
        </p:sp>
      </p:grpSp>
      <p:grpSp>
        <p:nvGrpSpPr>
          <p:cNvPr id="138" name="13 Proceso alternativo"/>
          <p:cNvGrpSpPr/>
          <p:nvPr/>
        </p:nvGrpSpPr>
        <p:grpSpPr>
          <a:xfrm>
            <a:off x="357157" y="5143512"/>
            <a:ext cx="3857654" cy="785819"/>
            <a:chOff x="0" y="0"/>
            <a:chExt cx="3857652" cy="785818"/>
          </a:xfrm>
        </p:grpSpPr>
        <p:sp>
          <p:nvSpPr>
            <p:cNvPr id="136" name="Figura"/>
            <p:cNvSpPr/>
            <p:nvPr/>
          </p:nvSpPr>
          <p:spPr>
            <a:xfrm>
              <a:off x="-1" y="-1"/>
              <a:ext cx="3857654" cy="785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328" y="0"/>
                    <a:pt x="733" y="0"/>
                  </a:cubicBezTo>
                  <a:lnTo>
                    <a:pt x="20867" y="0"/>
                  </a:lnTo>
                  <a:cubicBezTo>
                    <a:pt x="21272" y="0"/>
                    <a:pt x="21600" y="1612"/>
                    <a:pt x="21600" y="3600"/>
                  </a:cubicBezTo>
                  <a:lnTo>
                    <a:pt x="21600" y="18000"/>
                  </a:lnTo>
                  <a:cubicBezTo>
                    <a:pt x="21600" y="19988"/>
                    <a:pt x="21272" y="21600"/>
                    <a:pt x="20867" y="21600"/>
                  </a:cubicBezTo>
                  <a:lnTo>
                    <a:pt x="733" y="21600"/>
                  </a:lnTo>
                  <a:cubicBezTo>
                    <a:pt x="328" y="21600"/>
                    <a:pt x="0" y="19988"/>
                    <a:pt x="0" y="18000"/>
                  </a:cubicBezTo>
                  <a:close/>
                </a:path>
              </a:pathLst>
            </a:custGeom>
            <a:solidFill>
              <a:srgbClr val="8EB4E3"/>
            </a:solidFill>
            <a:ln w="25400" cap="flat">
              <a:solidFill>
                <a:srgbClr val="3A5E8A"/>
              </a:solidFill>
              <a:prstDash val="solid"/>
              <a:round/>
            </a:ln>
            <a:effectLst/>
          </p:spPr>
          <p:txBody>
            <a:bodyPr wrap="square" lIns="45719" tIns="45719" rIns="45719" bIns="45719" numCol="1" anchor="ctr">
              <a:noAutofit/>
            </a:bodyPr>
            <a:lstStyle/>
            <a:p>
              <a:pPr algn="ctr">
                <a:defRPr sz="2400">
                  <a:solidFill>
                    <a:srgbClr val="FFFFFF"/>
                  </a:solidFill>
                </a:defRPr>
              </a:pPr>
            </a:p>
          </p:txBody>
        </p:sp>
        <p:sp>
          <p:nvSpPr>
            <p:cNvPr id="137" name="DISEÑO DEL MODELO"/>
            <p:cNvSpPr txBox="1"/>
            <p:nvPr/>
          </p:nvSpPr>
          <p:spPr>
            <a:xfrm>
              <a:off x="65484" y="163039"/>
              <a:ext cx="3726684"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pPr/>
              <a:r>
                <a:t>DISEÑO DEL MODELO</a:t>
              </a:r>
            </a:p>
          </p:txBody>
        </p:sp>
      </p:grpSp>
      <p:grpSp>
        <p:nvGrpSpPr>
          <p:cNvPr id="141" name="14 Proceso alternativo"/>
          <p:cNvGrpSpPr/>
          <p:nvPr/>
        </p:nvGrpSpPr>
        <p:grpSpPr>
          <a:xfrm>
            <a:off x="4572000" y="4863638"/>
            <a:ext cx="4214842" cy="1488441"/>
            <a:chOff x="0" y="-31749"/>
            <a:chExt cx="4214841" cy="1488439"/>
          </a:xfrm>
        </p:grpSpPr>
        <p:sp>
          <p:nvSpPr>
            <p:cNvPr id="139" name="Figura"/>
            <p:cNvSpPr/>
            <p:nvPr/>
          </p:nvSpPr>
          <p:spPr>
            <a:xfrm>
              <a:off x="0" y="33808"/>
              <a:ext cx="4214842" cy="13573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519" y="0"/>
                    <a:pt x="1159" y="0"/>
                  </a:cubicBezTo>
                  <a:lnTo>
                    <a:pt x="20441" y="0"/>
                  </a:lnTo>
                  <a:cubicBezTo>
                    <a:pt x="21081" y="0"/>
                    <a:pt x="21600" y="1612"/>
                    <a:pt x="21600" y="3600"/>
                  </a:cubicBezTo>
                  <a:lnTo>
                    <a:pt x="21600" y="18000"/>
                  </a:lnTo>
                  <a:cubicBezTo>
                    <a:pt x="21600" y="19988"/>
                    <a:pt x="21081" y="21600"/>
                    <a:pt x="20441" y="21600"/>
                  </a:cubicBezTo>
                  <a:lnTo>
                    <a:pt x="1159" y="21600"/>
                  </a:lnTo>
                  <a:cubicBezTo>
                    <a:pt x="519" y="21600"/>
                    <a:pt x="0" y="19988"/>
                    <a:pt x="0" y="18000"/>
                  </a:cubicBezTo>
                  <a:close/>
                </a:path>
              </a:pathLst>
            </a:custGeom>
            <a:solidFill>
              <a:srgbClr val="E46C0A"/>
            </a:solidFill>
            <a:ln w="25400" cap="flat">
              <a:solidFill>
                <a:srgbClr val="3A5E8A"/>
              </a:solidFill>
              <a:prstDash val="solid"/>
              <a:round/>
            </a:ln>
            <a:effectLst/>
          </p:spPr>
          <p:txBody>
            <a:bodyPr wrap="square" lIns="45719" tIns="45719" rIns="45719" bIns="45719" numCol="1" anchor="ctr">
              <a:noAutofit/>
            </a:bodyPr>
            <a:lstStyle/>
            <a:p>
              <a:pPr>
                <a:defRPr>
                  <a:solidFill>
                    <a:srgbClr val="FFFFFF"/>
                  </a:solidFill>
                </a:defRPr>
              </a:pPr>
            </a:p>
          </p:txBody>
        </p:sp>
        <p:sp>
          <p:nvSpPr>
            <p:cNvPr id="140" name="Situación actual de la gestión de DAS y DMS…"/>
            <p:cNvSpPr txBox="1"/>
            <p:nvPr/>
          </p:nvSpPr>
          <p:spPr>
            <a:xfrm>
              <a:off x="113109" y="-31751"/>
              <a:ext cx="3988623" cy="148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marL="457200" indent="-457200">
                <a:buSzPct val="100000"/>
                <a:buAutoNum type="arabicPeriod" startAt="1"/>
                <a:defRPr>
                  <a:solidFill>
                    <a:srgbClr val="FFFFFF"/>
                  </a:solidFill>
                </a:defRPr>
              </a:pPr>
              <a:r>
                <a:t>Situación actual de la gestión de DAS y DMS</a:t>
              </a:r>
            </a:p>
            <a:p>
              <a:pPr marL="457200" indent="-457200">
                <a:buSzPct val="100000"/>
                <a:buAutoNum type="arabicPeriod" startAt="1"/>
                <a:defRPr>
                  <a:solidFill>
                    <a:srgbClr val="FFFFFF"/>
                  </a:solidFill>
                </a:defRPr>
              </a:pPr>
              <a:r>
                <a:t>Participación de equipos de DAS, Direcciones Generales, entre otros.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35"/>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138"/>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5"/>
      <p:bldP build="whole" bldLvl="1" animBg="1" rev="0" advAuto="0" spid="141" grpId="6"/>
      <p:bldP build="whole" bldLvl="1" animBg="1" rev="0" advAuto="0" spid="132" grpId="2"/>
      <p:bldP build="whole" bldLvl="1" animBg="1" rev="0" advAuto="0" spid="126" grpId="1"/>
      <p:bldP build="whole" bldLvl="1" animBg="1" rev="0" advAuto="0" spid="129" grpId="4"/>
      <p:bldP build="whole" bldLvl="1" animBg="1" rev="0" advAuto="0" spid="135"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Imagen 3" descr="Imagen 3"/>
          <p:cNvPicPr>
            <a:picLocks noChangeAspect="1"/>
          </p:cNvPicPr>
          <p:nvPr/>
        </p:nvPicPr>
        <p:blipFill>
          <a:blip r:embed="rId3">
            <a:extLst/>
          </a:blip>
          <a:stretch>
            <a:fillRect/>
          </a:stretch>
        </p:blipFill>
        <p:spPr>
          <a:xfrm>
            <a:off x="724963" y="1416573"/>
            <a:ext cx="2952328" cy="3099116"/>
          </a:xfrm>
          <a:prstGeom prst="rect">
            <a:avLst/>
          </a:prstGeom>
          <a:ln w="38100" cap="sq">
            <a:solidFill>
              <a:srgbClr val="0070C0"/>
            </a:solidFill>
            <a:miter/>
          </a:ln>
          <a:effectLst>
            <a:outerShdw sx="100000" sy="100000" kx="0" ky="0" algn="b" rotWithShape="0" blurRad="50800" dist="38100" dir="2700000">
              <a:srgbClr val="000000">
                <a:alpha val="43000"/>
              </a:srgbClr>
            </a:outerShdw>
          </a:effectLst>
        </p:spPr>
      </p:pic>
      <p:sp>
        <p:nvSpPr>
          <p:cNvPr id="144" name="Rectángulo 4"/>
          <p:cNvSpPr txBox="1"/>
          <p:nvPr/>
        </p:nvSpPr>
        <p:spPr>
          <a:xfrm>
            <a:off x="2193521" y="350655"/>
            <a:ext cx="5544617"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CONTENIDO Y ESTRUCTURA </a:t>
            </a:r>
          </a:p>
        </p:txBody>
      </p:sp>
      <p:sp>
        <p:nvSpPr>
          <p:cNvPr id="145" name="CuadroTexto 11"/>
          <p:cNvSpPr txBox="1"/>
          <p:nvPr/>
        </p:nvSpPr>
        <p:spPr>
          <a:xfrm>
            <a:off x="5508104" y="2443513"/>
            <a:ext cx="3401363" cy="266066"/>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lvl1pPr algn="ctr">
              <a:defRPr sz="1100"/>
            </a:lvl1pPr>
          </a:lstStyle>
          <a:p>
            <a:pPr/>
            <a:r>
              <a:t>ATENCIÓN INTEGRAL, INTEGRADA Y CONTINUA</a:t>
            </a:r>
          </a:p>
        </p:txBody>
      </p:sp>
      <p:sp>
        <p:nvSpPr>
          <p:cNvPr id="146" name="CuadroTexto 15"/>
          <p:cNvSpPr txBox="1"/>
          <p:nvPr/>
        </p:nvSpPr>
        <p:spPr>
          <a:xfrm>
            <a:off x="5508104" y="4463534"/>
            <a:ext cx="3401363" cy="431166"/>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lvl1pPr algn="ctr">
              <a:defRPr sz="1100"/>
            </a:lvl1pPr>
          </a:lstStyle>
          <a:p>
            <a:pPr/>
            <a:r>
              <a:t>ORGANIZACIÓN PARA LA ATENCION INTEGRAL EN SALUD</a:t>
            </a:r>
          </a:p>
        </p:txBody>
      </p:sp>
      <p:sp>
        <p:nvSpPr>
          <p:cNvPr id="147" name="CuadroTexto 18"/>
          <p:cNvSpPr txBox="1"/>
          <p:nvPr/>
        </p:nvSpPr>
        <p:spPr>
          <a:xfrm>
            <a:off x="5508104" y="6335741"/>
            <a:ext cx="3401363" cy="266066"/>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lvl1pPr algn="ctr">
              <a:defRPr sz="1100"/>
            </a:lvl1pPr>
          </a:lstStyle>
          <a:p>
            <a:pPr/>
            <a:r>
              <a:t>GESTIÓN DE LA ATENCION </a:t>
            </a:r>
          </a:p>
        </p:txBody>
      </p:sp>
      <p:grpSp>
        <p:nvGrpSpPr>
          <p:cNvPr id="150" name="Diagrama de flujo: proceso 19"/>
          <p:cNvGrpSpPr/>
          <p:nvPr/>
        </p:nvGrpSpPr>
        <p:grpSpPr>
          <a:xfrm>
            <a:off x="35495" y="5184576"/>
            <a:ext cx="4491708" cy="1628801"/>
            <a:chOff x="0" y="0"/>
            <a:chExt cx="4491706" cy="1628799"/>
          </a:xfrm>
        </p:grpSpPr>
        <p:sp>
          <p:nvSpPr>
            <p:cNvPr id="148" name="Rectángulo"/>
            <p:cNvSpPr/>
            <p:nvPr/>
          </p:nvSpPr>
          <p:spPr>
            <a:xfrm>
              <a:off x="-1" y="0"/>
              <a:ext cx="4491708" cy="1628800"/>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just">
                <a:defRPr>
                  <a:solidFill>
                    <a:srgbClr val="FFFFFF"/>
                  </a:solidFill>
                </a:defRPr>
              </a:pPr>
            </a:p>
          </p:txBody>
        </p:sp>
        <p:sp>
          <p:nvSpPr>
            <p:cNvPr id="149" name="El modelo de atención y gestión es el conjunto de estrategias, normas, procesos, herramientas que permiten:…"/>
            <p:cNvSpPr txBox="1"/>
            <p:nvPr/>
          </p:nvSpPr>
          <p:spPr>
            <a:xfrm>
              <a:off x="-1" y="146380"/>
              <a:ext cx="4491708" cy="1336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just">
                <a:defRPr sz="1200">
                  <a:uFill>
                    <a:solidFill>
                      <a:srgbClr val="000000"/>
                    </a:solidFill>
                  </a:uFill>
                </a:defRPr>
              </a:pPr>
              <a:r>
                <a:t>El modelo de atención y gestión es el conjunto de estrategias, normas, procesos, herramientas que permiten:</a:t>
              </a:r>
              <a:endParaRPr>
                <a:solidFill>
                  <a:srgbClr val="FFFFFF"/>
                </a:solidFill>
              </a:endParaRPr>
            </a:p>
            <a:p>
              <a:pPr algn="just">
                <a:defRPr sz="1200">
                  <a:uFill>
                    <a:solidFill>
                      <a:srgbClr val="000000"/>
                    </a:solidFill>
                  </a:uFill>
                </a:defRPr>
              </a:pPr>
            </a:p>
            <a:p>
              <a:pPr lvl="1" marL="628650" indent="-171450" algn="just">
                <a:buSzPct val="100000"/>
                <a:buFont typeface="Helvetica"/>
                <a:buChar char="•"/>
                <a:defRPr sz="1200">
                  <a:uFill>
                    <a:solidFill>
                      <a:srgbClr val="000000"/>
                    </a:solidFill>
                  </a:uFill>
                </a:defRPr>
              </a:pPr>
              <a:r>
                <a:t>Garantiza el acceso a la atención integral, continua y de calidad al individuo, la familia y comunidad </a:t>
              </a:r>
              <a:endParaRPr>
                <a:solidFill>
                  <a:srgbClr val="FFFFFF"/>
                </a:solidFill>
              </a:endParaRPr>
            </a:p>
            <a:p>
              <a:pPr lvl="1" marL="628650" indent="-171450" algn="just">
                <a:buSzPct val="100000"/>
                <a:buFont typeface="Helvetica"/>
                <a:buChar char="•"/>
                <a:defRPr sz="1200">
                  <a:uFill>
                    <a:solidFill>
                      <a:srgbClr val="000000"/>
                    </a:solidFill>
                  </a:uFill>
                </a:defRPr>
              </a:pPr>
              <a:r>
                <a:t>La organización y funcionamiento de la RISS; </a:t>
              </a:r>
              <a:endParaRPr>
                <a:solidFill>
                  <a:srgbClr val="FFFFFF"/>
                </a:solidFill>
              </a:endParaRPr>
            </a:p>
            <a:p>
              <a:pPr lvl="1" marL="628650" indent="-171450" algn="just">
                <a:buSzPct val="100000"/>
                <a:buFont typeface="Helvetica"/>
                <a:buChar char="•"/>
                <a:defRPr sz="1200">
                  <a:uFill>
                    <a:solidFill>
                      <a:srgbClr val="000000"/>
                    </a:solidFill>
                  </a:uFill>
                </a:defRPr>
              </a:pPr>
              <a:r>
                <a:t>Garantiza el cumplimiento del derecho a la salud, </a:t>
              </a:r>
            </a:p>
          </p:txBody>
        </p:sp>
      </p:grpSp>
      <p:sp>
        <p:nvSpPr>
          <p:cNvPr id="151" name="Flecha: a la derecha 20"/>
          <p:cNvSpPr/>
          <p:nvPr/>
        </p:nvSpPr>
        <p:spPr>
          <a:xfrm rot="5400000">
            <a:off x="2118716" y="4654693"/>
            <a:ext cx="288033" cy="483250"/>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defRPr>
                <a:solidFill>
                  <a:srgbClr val="FFFFFF"/>
                </a:solidFill>
              </a:defRPr>
            </a:pPr>
          </a:p>
        </p:txBody>
      </p:sp>
      <p:sp>
        <p:nvSpPr>
          <p:cNvPr id="158" name="Conector: angular 24"/>
          <p:cNvSpPr/>
          <p:nvPr/>
        </p:nvSpPr>
        <p:spPr>
          <a:xfrm>
            <a:off x="3695700" y="2575560"/>
            <a:ext cx="1807210" cy="3898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4785" y="21600"/>
                </a:lnTo>
                <a:lnTo>
                  <a:pt x="14785" y="0"/>
                </a:lnTo>
                <a:lnTo>
                  <a:pt x="21600" y="0"/>
                </a:lnTo>
              </a:path>
            </a:pathLst>
          </a:custGeom>
          <a:ln>
            <a:solidFill>
              <a:srgbClr val="4A7EBB"/>
            </a:solidFill>
            <a:tailEnd type="triangle"/>
          </a:ln>
        </p:spPr>
        <p:txBody>
          <a:bodyPr/>
          <a:lstStyle/>
          <a:p>
            <a:pPr/>
          </a:p>
        </p:txBody>
      </p:sp>
      <p:sp>
        <p:nvSpPr>
          <p:cNvPr id="159" name="Conector: angular 26"/>
          <p:cNvSpPr/>
          <p:nvPr/>
        </p:nvSpPr>
        <p:spPr>
          <a:xfrm>
            <a:off x="3695700" y="2965450"/>
            <a:ext cx="1807210" cy="1713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785" y="0"/>
                </a:lnTo>
                <a:lnTo>
                  <a:pt x="14785" y="21600"/>
                </a:lnTo>
                <a:lnTo>
                  <a:pt x="21600" y="21600"/>
                </a:lnTo>
              </a:path>
            </a:pathLst>
          </a:custGeom>
          <a:ln>
            <a:solidFill>
              <a:srgbClr val="4A7EBB"/>
            </a:solidFill>
            <a:tailEnd type="triangle"/>
          </a:ln>
        </p:spPr>
        <p:txBody>
          <a:bodyPr/>
          <a:lstStyle/>
          <a:p>
            <a:pPr/>
          </a:p>
        </p:txBody>
      </p:sp>
      <p:sp>
        <p:nvSpPr>
          <p:cNvPr id="154" name="Conector: angular 28"/>
          <p:cNvSpPr/>
          <p:nvPr/>
        </p:nvSpPr>
        <p:spPr>
          <a:xfrm>
            <a:off x="3677291" y="3036583"/>
            <a:ext cx="1830814" cy="3429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865" y="0"/>
                </a:lnTo>
                <a:lnTo>
                  <a:pt x="14865" y="21600"/>
                </a:lnTo>
                <a:lnTo>
                  <a:pt x="21600" y="21600"/>
                </a:lnTo>
              </a:path>
            </a:pathLst>
          </a:custGeom>
          <a:ln>
            <a:solidFill>
              <a:srgbClr val="4A7EBB"/>
            </a:solidFill>
            <a:tailEnd type="triangle"/>
          </a:ln>
        </p:spPr>
        <p:txBody>
          <a:bodyPr lIns="45719" rIns="45719" anchor="ctr"/>
          <a:lstStyle/>
          <a:p>
            <a:pPr/>
          </a:p>
        </p:txBody>
      </p:sp>
      <p:pic>
        <p:nvPicPr>
          <p:cNvPr id="155" name="Modelo 3D 37" descr="Modelo 3D 37"/>
          <p:cNvPicPr>
            <a:picLocks noChangeAspect="1"/>
          </p:cNvPicPr>
          <p:nvPr/>
        </p:nvPicPr>
        <p:blipFill>
          <a:blip r:embed="rId4">
            <a:extLst/>
          </a:blip>
          <a:stretch>
            <a:fillRect/>
          </a:stretch>
        </p:blipFill>
        <p:spPr>
          <a:xfrm>
            <a:off x="6485280" y="1094071"/>
            <a:ext cx="1252859" cy="1397510"/>
          </a:xfrm>
          <a:prstGeom prst="rect">
            <a:avLst/>
          </a:prstGeom>
          <a:ln w="12700">
            <a:miter lim="400000"/>
          </a:ln>
        </p:spPr>
      </p:pic>
      <p:pic>
        <p:nvPicPr>
          <p:cNvPr id="156" name="Modelo 3D 38" descr="Modelo 3D 38"/>
          <p:cNvPicPr>
            <a:picLocks noChangeAspect="1"/>
          </p:cNvPicPr>
          <p:nvPr/>
        </p:nvPicPr>
        <p:blipFill>
          <a:blip r:embed="rId5">
            <a:extLst/>
          </a:blip>
          <a:stretch>
            <a:fillRect/>
          </a:stretch>
        </p:blipFill>
        <p:spPr>
          <a:xfrm>
            <a:off x="6544336" y="2965531"/>
            <a:ext cx="1328885" cy="1612857"/>
          </a:xfrm>
          <a:prstGeom prst="rect">
            <a:avLst/>
          </a:prstGeom>
          <a:ln w="12700">
            <a:miter lim="400000"/>
          </a:ln>
        </p:spPr>
      </p:pic>
      <p:pic>
        <p:nvPicPr>
          <p:cNvPr id="157" name="Modelo 3D 39" descr="Modelo 3D 39"/>
          <p:cNvPicPr>
            <a:picLocks noChangeAspect="1"/>
          </p:cNvPicPr>
          <p:nvPr/>
        </p:nvPicPr>
        <p:blipFill>
          <a:blip r:embed="rId6">
            <a:extLst/>
          </a:blip>
          <a:stretch>
            <a:fillRect/>
          </a:stretch>
        </p:blipFill>
        <p:spPr>
          <a:xfrm>
            <a:off x="6507333" y="5184566"/>
            <a:ext cx="1482288" cy="112086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45"/>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156"/>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146"/>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7" fill="hold">
                                  <p:stCondLst>
                                    <p:cond delay="0"/>
                                  </p:stCondLst>
                                  <p:iterate type="el" backwards="0">
                                    <p:tmAbs val="0"/>
                                  </p:iterate>
                                  <p:childTnLst>
                                    <p:set>
                                      <p:cBhvr>
                                        <p:cTn id="26" fill="hold"/>
                                        <p:tgtEl>
                                          <p:spTgt spid="157"/>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147"/>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9" fill="hold">
                                  <p:stCondLst>
                                    <p:cond delay="0"/>
                                  </p:stCondLst>
                                  <p:iterate type="el" backwards="0">
                                    <p:tmAbs val="0"/>
                                  </p:iterate>
                                  <p:childTnLst>
                                    <p:set>
                                      <p:cBhvr>
                                        <p:cTn id="32"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9"/>
      <p:bldP build="whole" bldLvl="1" animBg="1" rev="0" advAuto="0" spid="156" grpId="4"/>
      <p:bldP build="whole" bldLvl="1" animBg="1" rev="0" advAuto="0" spid="157" grpId="7"/>
      <p:bldP build="whole" bldLvl="1" animBg="1" rev="0" advAuto="0" spid="147" grpId="8"/>
      <p:bldP build="whole" bldLvl="1" animBg="1" rev="0" advAuto="0" spid="158" grpId="3"/>
      <p:bldP build="whole" bldLvl="1" animBg="1" rev="0" advAuto="0" spid="155" grpId="1"/>
      <p:bldP build="whole" bldLvl="1" animBg="1" rev="0" advAuto="0" spid="145" grpId="2"/>
      <p:bldP build="whole" bldLvl="1" animBg="1" rev="0" advAuto="0" spid="146" grpId="5"/>
      <p:bldP build="whole" bldLvl="1" animBg="1" rev="0" advAuto="0" spid="159" grpId="6"/>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ctángulo 4"/>
          <p:cNvSpPr txBox="1"/>
          <p:nvPr/>
        </p:nvSpPr>
        <p:spPr>
          <a:xfrm>
            <a:off x="2162317" y="258133"/>
            <a:ext cx="5544618"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ATENCIÓN INTEGRAL, INTEGRADA Y CONTINUA</a:t>
            </a:r>
          </a:p>
        </p:txBody>
      </p:sp>
      <p:grpSp>
        <p:nvGrpSpPr>
          <p:cNvPr id="166" name="Diagrama de flujo: proceso 5"/>
          <p:cNvGrpSpPr/>
          <p:nvPr/>
        </p:nvGrpSpPr>
        <p:grpSpPr>
          <a:xfrm>
            <a:off x="5590120" y="1183988"/>
            <a:ext cx="3437421" cy="5608265"/>
            <a:chOff x="0" y="0"/>
            <a:chExt cx="3437420" cy="5608263"/>
          </a:xfrm>
        </p:grpSpPr>
        <p:sp>
          <p:nvSpPr>
            <p:cNvPr id="164" name="Rectángulo"/>
            <p:cNvSpPr/>
            <p:nvPr/>
          </p:nvSpPr>
          <p:spPr>
            <a:xfrm>
              <a:off x="-1" y="-1"/>
              <a:ext cx="3437422" cy="5608265"/>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just">
                <a:defRPr>
                  <a:uFill>
                    <a:solidFill>
                      <a:srgbClr val="000000"/>
                    </a:solidFill>
                  </a:uFill>
                </a:defRPr>
              </a:pPr>
            </a:p>
          </p:txBody>
        </p:sp>
        <p:sp>
          <p:nvSpPr>
            <p:cNvPr id="165" name="FINALIDAD:…"/>
            <p:cNvSpPr txBox="1"/>
            <p:nvPr/>
          </p:nvSpPr>
          <p:spPr>
            <a:xfrm>
              <a:off x="-1" y="1361411"/>
              <a:ext cx="3437422" cy="2885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just">
                <a:defRPr b="1">
                  <a:uFill>
                    <a:solidFill>
                      <a:srgbClr val="000000"/>
                    </a:solidFill>
                  </a:uFill>
                </a:defRPr>
              </a:pPr>
              <a:r>
                <a:t>FINALIDAD</a:t>
              </a:r>
              <a:r>
                <a:rPr b="0"/>
                <a:t>:</a:t>
              </a:r>
              <a:endParaRPr>
                <a:solidFill>
                  <a:srgbClr val="FFFFFF"/>
                </a:solidFill>
              </a:endParaRPr>
            </a:p>
            <a:p>
              <a:pPr algn="just">
                <a:defRPr>
                  <a:uFill>
                    <a:solidFill>
                      <a:srgbClr val="000000"/>
                    </a:solidFill>
                  </a:uFill>
                </a:defRPr>
              </a:pPr>
              <a:r>
                <a:t> </a:t>
              </a:r>
              <a:endParaRPr>
                <a:solidFill>
                  <a:srgbClr val="FFFFFF"/>
                </a:solidFill>
              </a:endParaRPr>
            </a:p>
            <a:p>
              <a:pPr algn="just"/>
              <a:r>
                <a:t>El propósito del modelo de atención y gestión es de carácter integral para la persona, familia y comunidad, reconoce que la atención debe ser continua, priorizando la promoción de la salud, prevención de la enfermedad </a:t>
              </a:r>
            </a:p>
          </p:txBody>
        </p:sp>
      </p:grpSp>
      <p:grpSp>
        <p:nvGrpSpPr>
          <p:cNvPr id="169" name="Diagrama de flujo: proceso 38"/>
          <p:cNvGrpSpPr/>
          <p:nvPr/>
        </p:nvGrpSpPr>
        <p:grpSpPr>
          <a:xfrm>
            <a:off x="5590120" y="729299"/>
            <a:ext cx="3414701" cy="6517642"/>
            <a:chOff x="0" y="-146050"/>
            <a:chExt cx="3414700" cy="6517640"/>
          </a:xfrm>
        </p:grpSpPr>
        <p:sp>
          <p:nvSpPr>
            <p:cNvPr id="167" name="Rectángulo"/>
            <p:cNvSpPr/>
            <p:nvPr/>
          </p:nvSpPr>
          <p:spPr>
            <a:xfrm>
              <a:off x="0" y="308638"/>
              <a:ext cx="3414701" cy="5608263"/>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just">
                <a:defRPr>
                  <a:uFill>
                    <a:solidFill>
                      <a:srgbClr val="000000"/>
                    </a:solidFill>
                  </a:uFill>
                </a:defRPr>
              </a:pPr>
            </a:p>
          </p:txBody>
        </p:sp>
        <p:sp>
          <p:nvSpPr>
            <p:cNvPr id="168" name="ATENCION AL INDIVIDUO:…"/>
            <p:cNvSpPr txBox="1"/>
            <p:nvPr/>
          </p:nvSpPr>
          <p:spPr>
            <a:xfrm>
              <a:off x="0" y="-146050"/>
              <a:ext cx="3414701" cy="6517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just"/>
            </a:p>
            <a:p>
              <a:pPr algn="just">
                <a:defRPr b="1"/>
              </a:pPr>
            </a:p>
            <a:p>
              <a:pPr algn="just">
                <a:defRPr b="1"/>
              </a:pPr>
            </a:p>
            <a:p>
              <a:pPr algn="just">
                <a:defRPr b="1"/>
              </a:pPr>
              <a:r>
                <a:t>ATENCION AL INDIVIDUO: </a:t>
              </a:r>
              <a:endParaRPr>
                <a:solidFill>
                  <a:srgbClr val="FFFFFF"/>
                </a:solidFill>
              </a:endParaRPr>
            </a:p>
            <a:p>
              <a:pPr algn="just">
                <a:defRPr b="1"/>
              </a:pPr>
            </a:p>
            <a:p>
              <a:pPr algn="just"/>
              <a:r>
                <a:t>Se aborda integralmente, sus antecedentes y factores en el ámbito familiar y comunitario, se hacen necesarios para el análisis de la situación de salud que el individuo presenta.</a:t>
              </a:r>
              <a:endParaRPr>
                <a:solidFill>
                  <a:srgbClr val="FFFFFF"/>
                </a:solidFill>
              </a:endParaRPr>
            </a:p>
            <a:p>
              <a:pPr algn="just"/>
              <a:r>
                <a:t> </a:t>
              </a:r>
              <a:endParaRPr>
                <a:solidFill>
                  <a:srgbClr val="FFFFFF"/>
                </a:solidFill>
              </a:endParaRPr>
            </a:p>
            <a:p>
              <a:pPr algn="just"/>
              <a:r>
                <a:t>Los procesos de atención en salud deben considerar el continuo de la atención y el funcionamiento adecuado de los sistemas de apoyo para brindar atención integral e integrada.</a:t>
              </a:r>
              <a:endParaRPr>
                <a:solidFill>
                  <a:srgbClr val="FFFFFF"/>
                </a:solidFill>
              </a:endParaRPr>
            </a:p>
            <a:p>
              <a:pPr algn="just"/>
            </a:p>
            <a:p>
              <a:pPr algn="just"/>
            </a:p>
            <a:p>
              <a:pPr algn="just"/>
            </a:p>
            <a:p>
              <a:pPr algn="just"/>
            </a:p>
            <a:p>
              <a:pPr algn="just"/>
              <a:r>
                <a:t>. </a:t>
              </a:r>
            </a:p>
          </p:txBody>
        </p:sp>
      </p:grpSp>
      <p:grpSp>
        <p:nvGrpSpPr>
          <p:cNvPr id="172" name="Diagrama de flujo: proceso 39"/>
          <p:cNvGrpSpPr/>
          <p:nvPr/>
        </p:nvGrpSpPr>
        <p:grpSpPr>
          <a:xfrm>
            <a:off x="5605281" y="1183988"/>
            <a:ext cx="3414701" cy="5608262"/>
            <a:chOff x="0" y="0"/>
            <a:chExt cx="3414700" cy="5608261"/>
          </a:xfrm>
        </p:grpSpPr>
        <p:sp>
          <p:nvSpPr>
            <p:cNvPr id="170" name="Rectángulo"/>
            <p:cNvSpPr/>
            <p:nvPr/>
          </p:nvSpPr>
          <p:spPr>
            <a:xfrm>
              <a:off x="-1" y="0"/>
              <a:ext cx="3414702" cy="5608262"/>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just"/>
            </a:p>
          </p:txBody>
        </p:sp>
        <p:sp>
          <p:nvSpPr>
            <p:cNvPr id="171" name="ATENCION A FAMILIA:…"/>
            <p:cNvSpPr txBox="1"/>
            <p:nvPr/>
          </p:nvSpPr>
          <p:spPr>
            <a:xfrm>
              <a:off x="-1" y="523210"/>
              <a:ext cx="3414702" cy="456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just">
                <a:defRPr b="1"/>
              </a:pPr>
            </a:p>
            <a:p>
              <a:pPr algn="just">
                <a:defRPr b="1"/>
              </a:pPr>
              <a:r>
                <a:t>ATENCION A FAMILIA</a:t>
              </a:r>
              <a:r>
                <a:rPr b="0"/>
                <a:t>: </a:t>
              </a:r>
              <a:endParaRPr>
                <a:solidFill>
                  <a:srgbClr val="FFFFFF"/>
                </a:solidFill>
              </a:endParaRPr>
            </a:p>
            <a:p>
              <a:pPr algn="just"/>
            </a:p>
            <a:p>
              <a:pPr algn="just"/>
              <a:r>
                <a:t>La atención integral a la familia se realiza a través de la visita familiar, que define un conjunto de acciones de salud establecidas para la educación en salud, consejería integral, auto cuidado, la promoción de estilos de vida saludable, saneamiento ambiental, etapas del ciclo vital de la familia con el fin de lograr un cambio de comportamiento.</a:t>
              </a:r>
              <a:endParaRPr>
                <a:solidFill>
                  <a:srgbClr val="FFFFFF"/>
                </a:solidFill>
              </a:endParaRPr>
            </a:p>
          </p:txBody>
        </p:sp>
      </p:grpSp>
      <p:grpSp>
        <p:nvGrpSpPr>
          <p:cNvPr id="175" name="Triángulo isósceles 47"/>
          <p:cNvGrpSpPr/>
          <p:nvPr/>
        </p:nvGrpSpPr>
        <p:grpSpPr>
          <a:xfrm>
            <a:off x="2240867" y="1535149"/>
            <a:ext cx="3051214" cy="1512169"/>
            <a:chOff x="236012" y="0"/>
            <a:chExt cx="3051212" cy="1512168"/>
          </a:xfrm>
        </p:grpSpPr>
        <p:sp>
          <p:nvSpPr>
            <p:cNvPr id="173" name="Triángulo"/>
            <p:cNvSpPr/>
            <p:nvPr/>
          </p:nvSpPr>
          <p:spPr>
            <a:xfrm>
              <a:off x="236012" y="0"/>
              <a:ext cx="3051213" cy="1512169"/>
            </a:xfrm>
            <a:prstGeom prst="triangle">
              <a:avLst/>
            </a:prstGeom>
            <a:solidFill>
              <a:srgbClr val="DCE6F2"/>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74" name="ATENCION INTEGRAL E INTEGRADA"/>
            <p:cNvSpPr txBox="1"/>
            <p:nvPr/>
          </p:nvSpPr>
          <p:spPr>
            <a:xfrm>
              <a:off x="998815" y="764556"/>
              <a:ext cx="1525607" cy="739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lvl1pPr>
            </a:lstStyle>
            <a:p>
              <a:pPr/>
              <a:r>
                <a:t>ATENCION INTEGRAL E INTEGRADA</a:t>
              </a:r>
            </a:p>
          </p:txBody>
        </p:sp>
      </p:grpSp>
      <p:grpSp>
        <p:nvGrpSpPr>
          <p:cNvPr id="178" name="Rectángulo 48"/>
          <p:cNvGrpSpPr/>
          <p:nvPr/>
        </p:nvGrpSpPr>
        <p:grpSpPr>
          <a:xfrm>
            <a:off x="2162318" y="3088803"/>
            <a:ext cx="1034989" cy="762706"/>
            <a:chOff x="0" y="0"/>
            <a:chExt cx="1034987" cy="762704"/>
          </a:xfrm>
        </p:grpSpPr>
        <p:sp>
          <p:nvSpPr>
            <p:cNvPr id="176" name="Rectángulo"/>
            <p:cNvSpPr/>
            <p:nvPr/>
          </p:nvSpPr>
          <p:spPr>
            <a:xfrm>
              <a:off x="0" y="0"/>
              <a:ext cx="1034988" cy="762705"/>
            </a:xfrm>
            <a:prstGeom prst="rect">
              <a:avLst/>
            </a:prstGeom>
            <a:solidFill>
              <a:srgbClr val="D99694"/>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77" name="INDIVIDUAL"/>
            <p:cNvSpPr txBox="1"/>
            <p:nvPr/>
          </p:nvSpPr>
          <p:spPr>
            <a:xfrm>
              <a:off x="0" y="259432"/>
              <a:ext cx="1034988"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INDIVIDUAL</a:t>
              </a:r>
            </a:p>
          </p:txBody>
        </p:sp>
      </p:grpSp>
      <p:grpSp>
        <p:nvGrpSpPr>
          <p:cNvPr id="181" name="Rectángulo 49"/>
          <p:cNvGrpSpPr/>
          <p:nvPr/>
        </p:nvGrpSpPr>
        <p:grpSpPr>
          <a:xfrm>
            <a:off x="3238127" y="3088805"/>
            <a:ext cx="1034989" cy="762706"/>
            <a:chOff x="0" y="0"/>
            <a:chExt cx="1034987" cy="762704"/>
          </a:xfrm>
        </p:grpSpPr>
        <p:sp>
          <p:nvSpPr>
            <p:cNvPr id="179" name="Rectángulo"/>
            <p:cNvSpPr/>
            <p:nvPr/>
          </p:nvSpPr>
          <p:spPr>
            <a:xfrm>
              <a:off x="0" y="0"/>
              <a:ext cx="1034988" cy="762705"/>
            </a:xfrm>
            <a:prstGeom prst="rect">
              <a:avLst/>
            </a:prstGeom>
            <a:solidFill>
              <a:srgbClr val="92D050"/>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0" name="FAMILIAR"/>
            <p:cNvSpPr txBox="1"/>
            <p:nvPr/>
          </p:nvSpPr>
          <p:spPr>
            <a:xfrm>
              <a:off x="0" y="259432"/>
              <a:ext cx="1034988"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FAMILIAR</a:t>
              </a:r>
            </a:p>
          </p:txBody>
        </p:sp>
      </p:grpSp>
      <p:grpSp>
        <p:nvGrpSpPr>
          <p:cNvPr id="184" name="Rectángulo 50"/>
          <p:cNvGrpSpPr/>
          <p:nvPr/>
        </p:nvGrpSpPr>
        <p:grpSpPr>
          <a:xfrm>
            <a:off x="4313937" y="3088806"/>
            <a:ext cx="1034989" cy="762706"/>
            <a:chOff x="0" y="0"/>
            <a:chExt cx="1034987" cy="762704"/>
          </a:xfrm>
        </p:grpSpPr>
        <p:sp>
          <p:nvSpPr>
            <p:cNvPr id="182" name="Rectángulo"/>
            <p:cNvSpPr/>
            <p:nvPr/>
          </p:nvSpPr>
          <p:spPr>
            <a:xfrm>
              <a:off x="0" y="0"/>
              <a:ext cx="1034988" cy="762705"/>
            </a:xfrm>
            <a:prstGeom prst="rect">
              <a:avLst/>
            </a:prstGeom>
            <a:solidFill>
              <a:srgbClr val="00B0F0"/>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3" name="COMUNITARIO"/>
            <p:cNvSpPr txBox="1"/>
            <p:nvPr/>
          </p:nvSpPr>
          <p:spPr>
            <a:xfrm>
              <a:off x="0" y="259432"/>
              <a:ext cx="1034988"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COMUNITARIO</a:t>
              </a:r>
            </a:p>
          </p:txBody>
        </p:sp>
      </p:grpSp>
      <p:grpSp>
        <p:nvGrpSpPr>
          <p:cNvPr id="187" name="Diagrama de flujo: proceso 51"/>
          <p:cNvGrpSpPr/>
          <p:nvPr/>
        </p:nvGrpSpPr>
        <p:grpSpPr>
          <a:xfrm>
            <a:off x="2162318" y="3908833"/>
            <a:ext cx="3186609" cy="1512169"/>
            <a:chOff x="0" y="0"/>
            <a:chExt cx="3186608" cy="1512168"/>
          </a:xfrm>
        </p:grpSpPr>
        <p:sp>
          <p:nvSpPr>
            <p:cNvPr id="185" name="Rectángulo"/>
            <p:cNvSpPr/>
            <p:nvPr/>
          </p:nvSpPr>
          <p:spPr>
            <a:xfrm>
              <a:off x="-1" y="-1"/>
              <a:ext cx="3186610" cy="151217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6" name="REDES INTEGRADAS…"/>
            <p:cNvSpPr txBox="1"/>
            <p:nvPr/>
          </p:nvSpPr>
          <p:spPr>
            <a:xfrm>
              <a:off x="-1" y="386513"/>
              <a:ext cx="3186610" cy="739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400">
                  <a:solidFill>
                    <a:srgbClr val="FFFFFF"/>
                  </a:solidFill>
                </a:defRPr>
              </a:pPr>
              <a:r>
                <a:t>REDES INTEGRADAS</a:t>
              </a:r>
            </a:p>
            <a:p>
              <a:pPr algn="ctr">
                <a:defRPr sz="1400">
                  <a:solidFill>
                    <a:srgbClr val="FFFFFF"/>
                  </a:solidFill>
                </a:defRPr>
              </a:pPr>
              <a:r>
                <a:t>EQUIDAD DE GÉNERO</a:t>
              </a:r>
            </a:p>
            <a:p>
              <a:pPr algn="ctr">
                <a:defRPr sz="1400">
                  <a:solidFill>
                    <a:srgbClr val="FFFFFF"/>
                  </a:solidFill>
                </a:defRPr>
              </a:pPr>
              <a:r>
                <a:t>PERTINENCIA CULTURAL</a:t>
              </a:r>
            </a:p>
          </p:txBody>
        </p:sp>
      </p:grpSp>
      <p:grpSp>
        <p:nvGrpSpPr>
          <p:cNvPr id="190" name="Diagrama de flujo: proceso 52"/>
          <p:cNvGrpSpPr/>
          <p:nvPr/>
        </p:nvGrpSpPr>
        <p:grpSpPr>
          <a:xfrm>
            <a:off x="2177480" y="5478322"/>
            <a:ext cx="3186609" cy="830998"/>
            <a:chOff x="0" y="0"/>
            <a:chExt cx="3186608" cy="830997"/>
          </a:xfrm>
        </p:grpSpPr>
        <p:sp>
          <p:nvSpPr>
            <p:cNvPr id="188" name="Rectángulo"/>
            <p:cNvSpPr/>
            <p:nvPr/>
          </p:nvSpPr>
          <p:spPr>
            <a:xfrm>
              <a:off x="-1" y="-1"/>
              <a:ext cx="3186610" cy="830999"/>
            </a:xfrm>
            <a:prstGeom prst="rect">
              <a:avLst/>
            </a:prstGeom>
            <a:solidFill>
              <a:srgbClr val="DCE6F2"/>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9" name="ATENCION PRIMARIA EN SALUD"/>
            <p:cNvSpPr txBox="1"/>
            <p:nvPr/>
          </p:nvSpPr>
          <p:spPr>
            <a:xfrm>
              <a:off x="-1" y="90378"/>
              <a:ext cx="3186610"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pPr/>
              <a:r>
                <a:t>ATENCION PRIMARIA EN SALUD </a:t>
              </a:r>
            </a:p>
          </p:txBody>
        </p:sp>
      </p:grpSp>
      <p:grpSp>
        <p:nvGrpSpPr>
          <p:cNvPr id="193" name="Diagrama de flujo: proceso 53"/>
          <p:cNvGrpSpPr/>
          <p:nvPr/>
        </p:nvGrpSpPr>
        <p:grpSpPr>
          <a:xfrm>
            <a:off x="172816" y="1839728"/>
            <a:ext cx="1302840" cy="593011"/>
            <a:chOff x="0" y="0"/>
            <a:chExt cx="1302839" cy="593009"/>
          </a:xfrm>
        </p:grpSpPr>
        <p:sp>
          <p:nvSpPr>
            <p:cNvPr id="191" name="Rectángulo"/>
            <p:cNvSpPr/>
            <p:nvPr/>
          </p:nvSpPr>
          <p:spPr>
            <a:xfrm>
              <a:off x="0" y="0"/>
              <a:ext cx="1302840" cy="593010"/>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192" name="FINALIDAD"/>
            <p:cNvSpPr txBox="1"/>
            <p:nvPr/>
          </p:nvSpPr>
          <p:spPr>
            <a:xfrm>
              <a:off x="0" y="142834"/>
              <a:ext cx="1302840"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FINALIDAD</a:t>
              </a:r>
            </a:p>
          </p:txBody>
        </p:sp>
      </p:grpSp>
      <p:grpSp>
        <p:nvGrpSpPr>
          <p:cNvPr id="196" name="Diagrama de flujo: proceso 54"/>
          <p:cNvGrpSpPr/>
          <p:nvPr/>
        </p:nvGrpSpPr>
        <p:grpSpPr>
          <a:xfrm>
            <a:off x="172816" y="3068337"/>
            <a:ext cx="1302840" cy="593011"/>
            <a:chOff x="0" y="0"/>
            <a:chExt cx="1302839" cy="593009"/>
          </a:xfrm>
        </p:grpSpPr>
        <p:sp>
          <p:nvSpPr>
            <p:cNvPr id="194" name="Rectángulo"/>
            <p:cNvSpPr/>
            <p:nvPr/>
          </p:nvSpPr>
          <p:spPr>
            <a:xfrm>
              <a:off x="0" y="0"/>
              <a:ext cx="1302840" cy="593010"/>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195" name="AMBITOS"/>
            <p:cNvSpPr txBox="1"/>
            <p:nvPr/>
          </p:nvSpPr>
          <p:spPr>
            <a:xfrm>
              <a:off x="0" y="142834"/>
              <a:ext cx="1302840"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AMBITOS</a:t>
              </a:r>
            </a:p>
          </p:txBody>
        </p:sp>
      </p:grpSp>
      <p:grpSp>
        <p:nvGrpSpPr>
          <p:cNvPr id="199" name="Diagrama de flujo: proceso 55"/>
          <p:cNvGrpSpPr/>
          <p:nvPr/>
        </p:nvGrpSpPr>
        <p:grpSpPr>
          <a:xfrm>
            <a:off x="172816" y="4296947"/>
            <a:ext cx="1302840" cy="593011"/>
            <a:chOff x="0" y="0"/>
            <a:chExt cx="1302839" cy="593009"/>
          </a:xfrm>
        </p:grpSpPr>
        <p:sp>
          <p:nvSpPr>
            <p:cNvPr id="197" name="Rectángulo"/>
            <p:cNvSpPr/>
            <p:nvPr/>
          </p:nvSpPr>
          <p:spPr>
            <a:xfrm>
              <a:off x="0" y="0"/>
              <a:ext cx="1302840" cy="593010"/>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198" name="ENFOQUES"/>
            <p:cNvSpPr txBox="1"/>
            <p:nvPr/>
          </p:nvSpPr>
          <p:spPr>
            <a:xfrm>
              <a:off x="0" y="142834"/>
              <a:ext cx="1302840"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ENFOQUES</a:t>
              </a:r>
            </a:p>
          </p:txBody>
        </p:sp>
      </p:grpSp>
      <p:grpSp>
        <p:nvGrpSpPr>
          <p:cNvPr id="202" name="Diagrama de flujo: proceso 56"/>
          <p:cNvGrpSpPr/>
          <p:nvPr/>
        </p:nvGrpSpPr>
        <p:grpSpPr>
          <a:xfrm>
            <a:off x="172816" y="5525556"/>
            <a:ext cx="1302840" cy="593011"/>
            <a:chOff x="0" y="0"/>
            <a:chExt cx="1302839" cy="593009"/>
          </a:xfrm>
        </p:grpSpPr>
        <p:sp>
          <p:nvSpPr>
            <p:cNvPr id="200" name="Rectángulo"/>
            <p:cNvSpPr/>
            <p:nvPr/>
          </p:nvSpPr>
          <p:spPr>
            <a:xfrm>
              <a:off x="0" y="0"/>
              <a:ext cx="1302840" cy="593010"/>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01" name="FUNDAMENTO"/>
            <p:cNvSpPr txBox="1"/>
            <p:nvPr/>
          </p:nvSpPr>
          <p:spPr>
            <a:xfrm>
              <a:off x="0" y="34884"/>
              <a:ext cx="1302840"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FUNDAMENTO</a:t>
              </a:r>
            </a:p>
          </p:txBody>
        </p:sp>
      </p:grpSp>
      <p:grpSp>
        <p:nvGrpSpPr>
          <p:cNvPr id="205" name="Diagrama de flujo: proceso 59"/>
          <p:cNvGrpSpPr/>
          <p:nvPr/>
        </p:nvGrpSpPr>
        <p:grpSpPr>
          <a:xfrm>
            <a:off x="5607546" y="1183988"/>
            <a:ext cx="3414701" cy="5608262"/>
            <a:chOff x="0" y="0"/>
            <a:chExt cx="3414700" cy="5608261"/>
          </a:xfrm>
        </p:grpSpPr>
        <p:sp>
          <p:nvSpPr>
            <p:cNvPr id="203" name="Rectángulo"/>
            <p:cNvSpPr/>
            <p:nvPr/>
          </p:nvSpPr>
          <p:spPr>
            <a:xfrm>
              <a:off x="-1" y="0"/>
              <a:ext cx="3414702" cy="5608262"/>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just"/>
            </a:p>
          </p:txBody>
        </p:sp>
        <p:sp>
          <p:nvSpPr>
            <p:cNvPr id="204" name="ATENCION A LA COMUNIDAD:…"/>
            <p:cNvSpPr txBox="1"/>
            <p:nvPr/>
          </p:nvSpPr>
          <p:spPr>
            <a:xfrm>
              <a:off x="-1" y="662910"/>
              <a:ext cx="3414702" cy="428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just">
                <a:defRPr b="1"/>
              </a:pPr>
              <a:r>
                <a:t>ATENCION A LA COMUNIDAD</a:t>
              </a:r>
              <a:r>
                <a:rPr b="0"/>
                <a:t>:</a:t>
              </a:r>
              <a:endParaRPr>
                <a:solidFill>
                  <a:srgbClr val="FFFFFF"/>
                </a:solidFill>
              </a:endParaRPr>
            </a:p>
            <a:p>
              <a:pPr algn="just"/>
            </a:p>
            <a:p>
              <a:pPr algn="just"/>
              <a:r>
                <a:t>La atención comunitaria es el conjunto de intervenciones que busca obtener determinados resultados en salud e implica muchas más acciones que la intervención propia sobre los problemas de salud, es necesario actuar sobre los factores determinantes de la salud y la enfermedad, e identificar las necesidades en salud de la población.</a:t>
              </a:r>
              <a:endParaRPr>
                <a:solidFill>
                  <a:srgbClr val="FFFFFF"/>
                </a:solidFill>
              </a:endParaRPr>
            </a:p>
          </p:txBody>
        </p:sp>
      </p:grpSp>
      <p:grpSp>
        <p:nvGrpSpPr>
          <p:cNvPr id="208" name="Diagrama de flujo: proceso 57"/>
          <p:cNvGrpSpPr/>
          <p:nvPr/>
        </p:nvGrpSpPr>
        <p:grpSpPr>
          <a:xfrm>
            <a:off x="5582561" y="710240"/>
            <a:ext cx="3437421" cy="6517641"/>
            <a:chOff x="0" y="-149789"/>
            <a:chExt cx="3437420" cy="6517640"/>
          </a:xfrm>
        </p:grpSpPr>
        <p:sp>
          <p:nvSpPr>
            <p:cNvPr id="206" name="Rectángulo"/>
            <p:cNvSpPr/>
            <p:nvPr/>
          </p:nvSpPr>
          <p:spPr>
            <a:xfrm>
              <a:off x="0" y="336722"/>
              <a:ext cx="3437421" cy="5544617"/>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just">
                <a:defRPr>
                  <a:solidFill>
                    <a:srgbClr val="FFFFFF"/>
                  </a:solidFill>
                </a:defRPr>
              </a:pPr>
            </a:p>
          </p:txBody>
        </p:sp>
        <p:sp>
          <p:nvSpPr>
            <p:cNvPr id="207" name="RED INTEGRADA:  Red de Organizaciones que presta o hace arreglos para prestar servicios de salud equitativos e integrales en una población definida.…"/>
            <p:cNvSpPr txBox="1"/>
            <p:nvPr/>
          </p:nvSpPr>
          <p:spPr>
            <a:xfrm>
              <a:off x="0" y="-149790"/>
              <a:ext cx="3437421" cy="6517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just">
                <a:defRPr b="1">
                  <a:uFill>
                    <a:solidFill>
                      <a:srgbClr val="000000"/>
                    </a:solidFill>
                  </a:uFill>
                </a:defRPr>
              </a:pPr>
            </a:p>
            <a:p>
              <a:pPr algn="just">
                <a:defRPr b="1">
                  <a:uFill>
                    <a:solidFill>
                      <a:srgbClr val="000000"/>
                    </a:solidFill>
                  </a:uFill>
                </a:defRPr>
              </a:pPr>
            </a:p>
            <a:p>
              <a:pPr algn="just">
                <a:defRPr b="1">
                  <a:uFill>
                    <a:solidFill>
                      <a:srgbClr val="000000"/>
                    </a:solidFill>
                  </a:uFill>
                </a:defRPr>
              </a:pPr>
              <a:r>
                <a:t>RED INTEGRADA:  R</a:t>
              </a:r>
              <a:r>
                <a:rPr b="0"/>
                <a:t>ed de Organizaciones que presta o hace arreglos para prestar servicios de salud equitativos e integrales en una población definida.</a:t>
              </a:r>
              <a:endParaRPr>
                <a:solidFill>
                  <a:srgbClr val="FFFFFF"/>
                </a:solidFill>
              </a:endParaRPr>
            </a:p>
            <a:p>
              <a:pPr algn="just">
                <a:defRPr b="1">
                  <a:uFill>
                    <a:solidFill>
                      <a:srgbClr val="000000"/>
                    </a:solidFill>
                  </a:uFill>
                </a:defRPr>
              </a:pPr>
            </a:p>
            <a:p>
              <a:pPr algn="just">
                <a:defRPr b="1">
                  <a:uFill>
                    <a:solidFill>
                      <a:srgbClr val="000000"/>
                    </a:solidFill>
                  </a:uFill>
                </a:defRPr>
              </a:pPr>
              <a:r>
                <a:t>EQUIDAD DE GENERO:  </a:t>
              </a:r>
              <a:r>
                <a:rPr b="0"/>
                <a:t>Distribución justa de los beneficios, poder, recursos y responsabilidades entre hombres y mujeres.</a:t>
              </a:r>
              <a:endParaRPr>
                <a:solidFill>
                  <a:srgbClr val="FFFFFF"/>
                </a:solidFill>
              </a:endParaRPr>
            </a:p>
            <a:p>
              <a:pPr algn="just">
                <a:defRPr>
                  <a:uFill>
                    <a:solidFill>
                      <a:srgbClr val="000000"/>
                    </a:solidFill>
                  </a:uFill>
                </a:defRPr>
              </a:pPr>
            </a:p>
            <a:p>
              <a:pPr algn="just">
                <a:defRPr b="1">
                  <a:uFill>
                    <a:solidFill>
                      <a:srgbClr val="000000"/>
                    </a:solidFill>
                  </a:uFill>
                </a:defRPr>
              </a:pPr>
              <a:r>
                <a:t>PERTINENCIA CULTURAL:  </a:t>
              </a:r>
              <a:r>
                <a:rPr b="0"/>
                <a:t>Modelo Pertinente a la cultura de los pueblos que coexisten en Guatemala, respetando y comprendiendo las diferencias de los pueblos .</a:t>
              </a:r>
              <a:endParaRPr>
                <a:solidFill>
                  <a:srgbClr val="FFFFFF"/>
                </a:solidFill>
              </a:endParaRPr>
            </a:p>
            <a:p>
              <a:pPr algn="just">
                <a:defRPr>
                  <a:uFill>
                    <a:solidFill>
                      <a:srgbClr val="000000"/>
                    </a:solidFill>
                  </a:uFill>
                </a:defRPr>
              </a:pPr>
            </a:p>
            <a:p>
              <a:pPr algn="just">
                <a:defRPr>
                  <a:uFill>
                    <a:solidFill>
                      <a:srgbClr val="000000"/>
                    </a:solidFill>
                  </a:uFill>
                </a:defRPr>
              </a:pPr>
              <a:r>
                <a:t> </a:t>
              </a:r>
            </a:p>
          </p:txBody>
        </p:sp>
      </p:grpSp>
      <p:grpSp>
        <p:nvGrpSpPr>
          <p:cNvPr id="211" name="Diagrama de flujo: proceso 40"/>
          <p:cNvGrpSpPr/>
          <p:nvPr/>
        </p:nvGrpSpPr>
        <p:grpSpPr>
          <a:xfrm>
            <a:off x="5580112" y="1215807"/>
            <a:ext cx="3414701" cy="5576443"/>
            <a:chOff x="0" y="0"/>
            <a:chExt cx="3414700" cy="5576442"/>
          </a:xfrm>
        </p:grpSpPr>
        <p:sp>
          <p:nvSpPr>
            <p:cNvPr id="209" name="Rectángulo"/>
            <p:cNvSpPr/>
            <p:nvPr/>
          </p:nvSpPr>
          <p:spPr>
            <a:xfrm>
              <a:off x="-1" y="0"/>
              <a:ext cx="3414702" cy="5576443"/>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just">
                <a:defRPr>
                  <a:uFill>
                    <a:solidFill>
                      <a:srgbClr val="000000"/>
                    </a:solidFill>
                  </a:uFill>
                </a:defRPr>
              </a:pPr>
            </a:p>
          </p:txBody>
        </p:sp>
        <p:sp>
          <p:nvSpPr>
            <p:cNvPr id="210" name="ATENCION PRIMARIA EN SALUD :…"/>
            <p:cNvSpPr txBox="1"/>
            <p:nvPr/>
          </p:nvSpPr>
          <p:spPr>
            <a:xfrm>
              <a:off x="-1" y="647001"/>
              <a:ext cx="3414702" cy="428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just">
                <a:defRPr b="1">
                  <a:uFill>
                    <a:solidFill>
                      <a:srgbClr val="000000"/>
                    </a:solidFill>
                  </a:uFill>
                </a:defRPr>
              </a:pPr>
              <a:r>
                <a:t>ATENCION PRIMARIA EN SALUD :</a:t>
              </a:r>
              <a:endParaRPr>
                <a:solidFill>
                  <a:srgbClr val="FFFFFF"/>
                </a:solidFill>
              </a:endParaRPr>
            </a:p>
            <a:p>
              <a:pPr algn="just">
                <a:defRPr b="1"/>
              </a:pPr>
            </a:p>
            <a:p>
              <a:pPr algn="just">
                <a:defRPr b="1"/>
              </a:pPr>
              <a:r>
                <a:t>El </a:t>
              </a:r>
              <a:r>
                <a:rPr b="0"/>
                <a:t>fundamento del modelo es la asistencia sanitaria esencial basada en métodos y tecnologías prácticas, científicamente fundados y socialmente aceptadas, puesta al alcance de todos los individuos y familias en la comunidad, mediante su plena participación y a un costo que la comunidad y el país pueda soportar.</a:t>
              </a:r>
            </a:p>
          </p:txBody>
        </p:sp>
      </p:grpSp>
      <p:sp>
        <p:nvSpPr>
          <p:cNvPr id="212" name="Flecha: a la derecha 60"/>
          <p:cNvSpPr/>
          <p:nvPr/>
        </p:nvSpPr>
        <p:spPr>
          <a:xfrm>
            <a:off x="1725097" y="1844824"/>
            <a:ext cx="398632" cy="443900"/>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defRPr>
                <a:solidFill>
                  <a:srgbClr val="FFFFFF"/>
                </a:solidFill>
              </a:defRPr>
            </a:pPr>
          </a:p>
        </p:txBody>
      </p:sp>
      <p:sp>
        <p:nvSpPr>
          <p:cNvPr id="213" name="Flecha: a la derecha 61"/>
          <p:cNvSpPr/>
          <p:nvPr/>
        </p:nvSpPr>
        <p:spPr>
          <a:xfrm>
            <a:off x="1725097" y="3182072"/>
            <a:ext cx="398632" cy="443900"/>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defRPr>
                <a:solidFill>
                  <a:srgbClr val="FFFFFF"/>
                </a:solidFill>
              </a:defRPr>
            </a:pPr>
          </a:p>
        </p:txBody>
      </p:sp>
      <p:sp>
        <p:nvSpPr>
          <p:cNvPr id="214" name="Flecha: a la derecha 62"/>
          <p:cNvSpPr/>
          <p:nvPr/>
        </p:nvSpPr>
        <p:spPr>
          <a:xfrm>
            <a:off x="1725097" y="4371502"/>
            <a:ext cx="398632" cy="443900"/>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defRPr>
                <a:solidFill>
                  <a:srgbClr val="FFFFFF"/>
                </a:solidFill>
              </a:defRPr>
            </a:pPr>
          </a:p>
        </p:txBody>
      </p:sp>
      <p:sp>
        <p:nvSpPr>
          <p:cNvPr id="215" name="Flecha: a la derecha 63"/>
          <p:cNvSpPr/>
          <p:nvPr/>
        </p:nvSpPr>
        <p:spPr>
          <a:xfrm>
            <a:off x="1725097" y="5601754"/>
            <a:ext cx="398632" cy="443900"/>
          </a:xfrm>
          <a:prstGeom prst="rightArrow">
            <a:avLst>
              <a:gd name="adj1" fmla="val 50000"/>
              <a:gd name="adj2" fmla="val 50000"/>
            </a:avLst>
          </a:prstGeom>
          <a:solidFill>
            <a:srgbClr val="FFFFFF"/>
          </a:solidFill>
          <a:ln w="25400">
            <a:solidFill>
              <a:schemeClr val="accent1"/>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5"/>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66"/>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5" fill="hold">
                                  <p:stCondLst>
                                    <p:cond delay="0"/>
                                  </p:stCondLst>
                                  <p:iterate type="el" backwards="0">
                                    <p:tmAbs val="0"/>
                                  </p:iterate>
                                  <p:childTnLst>
                                    <p:set>
                                      <p:cBhvr>
                                        <p:cTn id="19" fill="hold"/>
                                        <p:tgtEl>
                                          <p:spTgt spid="196"/>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178"/>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7" fill="hold">
                                  <p:stCondLst>
                                    <p:cond delay="0"/>
                                  </p:stCondLst>
                                  <p:iterate type="el" backwards="0">
                                    <p:tmAbs val="0"/>
                                  </p:iterate>
                                  <p:childTnLst>
                                    <p:set>
                                      <p:cBhvr>
                                        <p:cTn id="25" fill="hold"/>
                                        <p:tgtEl>
                                          <p:spTgt spid="169"/>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8" fill="hold">
                                  <p:stCondLst>
                                    <p:cond delay="0"/>
                                  </p:stCondLst>
                                  <p:iterate type="el" backwards="0">
                                    <p:tmAbs val="0"/>
                                  </p:iterate>
                                  <p:childTnLst>
                                    <p:set>
                                      <p:cBhvr>
                                        <p:cTn id="28" fill="hold"/>
                                        <p:tgtEl>
                                          <p:spTgt spid="2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9" fill="hold">
                                  <p:stCondLst>
                                    <p:cond delay="0"/>
                                  </p:stCondLst>
                                  <p:iterate type="el" backwards="0">
                                    <p:tmAbs val="0"/>
                                  </p:iterate>
                                  <p:childTnLst>
                                    <p:set>
                                      <p:cBhvr>
                                        <p:cTn id="32" fill="hold"/>
                                        <p:tgtEl>
                                          <p:spTgt spid="172"/>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0" fill="hold">
                                  <p:stCondLst>
                                    <p:cond delay="0"/>
                                  </p:stCondLst>
                                  <p:iterate type="el" backwards="0">
                                    <p:tmAbs val="0"/>
                                  </p:iterate>
                                  <p:childTnLst>
                                    <p:set>
                                      <p:cBhvr>
                                        <p:cTn id="35" fill="hold"/>
                                        <p:tgtEl>
                                          <p:spTgt spid="18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1" fill="hold">
                                  <p:stCondLst>
                                    <p:cond delay="0"/>
                                  </p:stCondLst>
                                  <p:iterate type="el" backwards="0">
                                    <p:tmAbs val="0"/>
                                  </p:iterate>
                                  <p:childTnLst>
                                    <p:set>
                                      <p:cBhvr>
                                        <p:cTn id="39" fill="hold"/>
                                        <p:tgtEl>
                                          <p:spTgt spid="205"/>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12" fill="hold">
                                  <p:stCondLst>
                                    <p:cond delay="0"/>
                                  </p:stCondLst>
                                  <p:iterate type="el" backwards="0">
                                    <p:tmAbs val="0"/>
                                  </p:iterate>
                                  <p:childTnLst>
                                    <p:set>
                                      <p:cBhvr>
                                        <p:cTn id="42" fill="hold"/>
                                        <p:tgtEl>
                                          <p:spTgt spid="1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3" fill="hold">
                                  <p:stCondLst>
                                    <p:cond delay="0"/>
                                  </p:stCondLst>
                                  <p:iterate type="el" backwards="0">
                                    <p:tmAbs val="0"/>
                                  </p:iterate>
                                  <p:childTnLst>
                                    <p:set>
                                      <p:cBhvr>
                                        <p:cTn id="46" fill="hold"/>
                                        <p:tgtEl>
                                          <p:spTgt spid="199"/>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14" fill="hold">
                                  <p:stCondLst>
                                    <p:cond delay="0"/>
                                  </p:stCondLst>
                                  <p:iterate type="el" backwards="0">
                                    <p:tmAbs val="0"/>
                                  </p:iterate>
                                  <p:childTnLst>
                                    <p:set>
                                      <p:cBhvr>
                                        <p:cTn id="49" fill="hold"/>
                                        <p:tgtEl>
                                          <p:spTgt spid="214"/>
                                        </p:tgtEl>
                                        <p:attrNameLst>
                                          <p:attrName>style.visibility</p:attrName>
                                        </p:attrNameLst>
                                      </p:cBhvr>
                                      <p:to>
                                        <p:strVal val="visible"/>
                                      </p:to>
                                    </p:set>
                                  </p:childTnLst>
                                </p:cTn>
                              </p:par>
                            </p:childTnLst>
                          </p:cTn>
                        </p:par>
                        <p:par>
                          <p:cTn id="50" fill="hold">
                            <p:stCondLst>
                              <p:cond delay="0"/>
                            </p:stCondLst>
                            <p:childTnLst>
                              <p:par>
                                <p:cTn id="51" presetClass="entr" nodeType="afterEffect" presetSubtype="0" presetID="1" grpId="15" fill="hold">
                                  <p:stCondLst>
                                    <p:cond delay="0"/>
                                  </p:stCondLst>
                                  <p:iterate type="el" backwards="0">
                                    <p:tmAbs val="0"/>
                                  </p:iterate>
                                  <p:childTnLst>
                                    <p:set>
                                      <p:cBhvr>
                                        <p:cTn id="52" fill="hold"/>
                                        <p:tgtEl>
                                          <p:spTgt spid="208"/>
                                        </p:tgtEl>
                                        <p:attrNameLst>
                                          <p:attrName>style.visibility</p:attrName>
                                        </p:attrNameLst>
                                      </p:cBhvr>
                                      <p:to>
                                        <p:strVal val="visible"/>
                                      </p:to>
                                    </p:set>
                                  </p:childTnLst>
                                </p:cTn>
                              </p:par>
                            </p:childTnLst>
                          </p:cTn>
                        </p:par>
                        <p:par>
                          <p:cTn id="53" fill="hold">
                            <p:stCondLst>
                              <p:cond delay="0"/>
                            </p:stCondLst>
                            <p:childTnLst>
                              <p:par>
                                <p:cTn id="54" presetClass="entr" nodeType="afterEffect" presetSubtype="0" presetID="1" grpId="16" fill="hold">
                                  <p:stCondLst>
                                    <p:cond delay="0"/>
                                  </p:stCondLst>
                                  <p:iterate type="el" backwards="0">
                                    <p:tmAbs val="0"/>
                                  </p:iterate>
                                  <p:childTnLst>
                                    <p:set>
                                      <p:cBhvr>
                                        <p:cTn id="55" fill="hold"/>
                                        <p:tgtEl>
                                          <p:spTgt spid="18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17" fill="hold">
                                  <p:stCondLst>
                                    <p:cond delay="0"/>
                                  </p:stCondLst>
                                  <p:iterate type="el" backwards="0">
                                    <p:tmAbs val="0"/>
                                  </p:iterate>
                                  <p:childTnLst>
                                    <p:set>
                                      <p:cBhvr>
                                        <p:cTn id="59" fill="hold"/>
                                        <p:tgtEl>
                                          <p:spTgt spid="202"/>
                                        </p:tgtEl>
                                        <p:attrNameLst>
                                          <p:attrName>style.visibility</p:attrName>
                                        </p:attrNameLst>
                                      </p:cBhvr>
                                      <p:to>
                                        <p:strVal val="visible"/>
                                      </p:to>
                                    </p:set>
                                  </p:childTnLst>
                                </p:cTn>
                              </p:par>
                            </p:childTnLst>
                          </p:cTn>
                        </p:par>
                        <p:par>
                          <p:cTn id="60" fill="hold">
                            <p:stCondLst>
                              <p:cond delay="0"/>
                            </p:stCondLst>
                            <p:childTnLst>
                              <p:par>
                                <p:cTn id="61" presetClass="entr" nodeType="afterEffect" presetSubtype="0" presetID="1" grpId="18" fill="hold">
                                  <p:stCondLst>
                                    <p:cond delay="0"/>
                                  </p:stCondLst>
                                  <p:iterate type="el" backwards="0">
                                    <p:tmAbs val="0"/>
                                  </p:iterate>
                                  <p:childTnLst>
                                    <p:set>
                                      <p:cBhvr>
                                        <p:cTn id="62" fill="hold"/>
                                        <p:tgtEl>
                                          <p:spTgt spid="190"/>
                                        </p:tgtEl>
                                        <p:attrNameLst>
                                          <p:attrName>style.visibility</p:attrName>
                                        </p:attrNameLst>
                                      </p:cBhvr>
                                      <p:to>
                                        <p:strVal val="visible"/>
                                      </p:to>
                                    </p:set>
                                  </p:childTnLst>
                                </p:cTn>
                              </p:par>
                            </p:childTnLst>
                          </p:cTn>
                        </p:par>
                        <p:par>
                          <p:cTn id="63" fill="hold">
                            <p:stCondLst>
                              <p:cond delay="0"/>
                            </p:stCondLst>
                            <p:childTnLst>
                              <p:par>
                                <p:cTn id="64" presetClass="entr" nodeType="afterEffect" presetSubtype="0" presetID="1" grpId="19" fill="hold">
                                  <p:stCondLst>
                                    <p:cond delay="0"/>
                                  </p:stCondLst>
                                  <p:iterate type="el" backwards="0">
                                    <p:tmAbs val="0"/>
                                  </p:iterate>
                                  <p:childTnLst>
                                    <p:set>
                                      <p:cBhvr>
                                        <p:cTn id="65" fill="hold"/>
                                        <p:tgtEl>
                                          <p:spTgt spid="211"/>
                                        </p:tgtEl>
                                        <p:attrNameLst>
                                          <p:attrName>style.visibility</p:attrName>
                                        </p:attrNameLst>
                                      </p:cBhvr>
                                      <p:to>
                                        <p:strVal val="visible"/>
                                      </p:to>
                                    </p:set>
                                  </p:childTnLst>
                                </p:cTn>
                              </p:par>
                            </p:childTnLst>
                          </p:cTn>
                        </p:par>
                        <p:par>
                          <p:cTn id="66" fill="hold">
                            <p:stCondLst>
                              <p:cond delay="0"/>
                            </p:stCondLst>
                            <p:childTnLst>
                              <p:par>
                                <p:cTn id="67" presetClass="entr" nodeType="afterEffect" presetSubtype="0" presetID="1" grpId="20" fill="hold">
                                  <p:stCondLst>
                                    <p:cond delay="0"/>
                                  </p:stCondLst>
                                  <p:iterate type="el" backwards="0">
                                    <p:tmAbs val="0"/>
                                  </p:iterate>
                                  <p:childTnLst>
                                    <p:set>
                                      <p:cBhvr>
                                        <p:cTn id="68" fill="hold"/>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9"/>
      <p:bldP build="whole" bldLvl="1" animBg="1" rev="0" advAuto="0" spid="208" grpId="15"/>
      <p:bldP build="whole" bldLvl="1" animBg="1" rev="0" advAuto="0" spid="211" grpId="19"/>
      <p:bldP build="whole" bldLvl="1" animBg="1" rev="0" advAuto="0" spid="213" grpId="8"/>
      <p:bldP build="whole" bldLvl="1" animBg="1" rev="0" advAuto="0" spid="214" grpId="14"/>
      <p:bldP build="whole" bldLvl="1" animBg="1" rev="0" advAuto="0" spid="196" grpId="5"/>
      <p:bldP build="whole" bldLvl="1" animBg="1" rev="0" advAuto="0" spid="215" grpId="20"/>
      <p:bldP build="whole" bldLvl="1" animBg="1" rev="0" advAuto="0" spid="187" grpId="16"/>
      <p:bldP build="whole" bldLvl="1" animBg="1" rev="0" advAuto="0" spid="202" grpId="17"/>
      <p:bldP build="whole" bldLvl="1" animBg="1" rev="0" advAuto="0" spid="184" grpId="12"/>
      <p:bldP build="whole" bldLvl="1" animBg="1" rev="0" advAuto="0" spid="169" grpId="7"/>
      <p:bldP build="whole" bldLvl="1" animBg="1" rev="0" advAuto="0" spid="190" grpId="18"/>
      <p:bldP build="whole" bldLvl="1" animBg="1" rev="0" advAuto="0" spid="178" grpId="6"/>
      <p:bldP build="whole" bldLvl="1" animBg="1" rev="0" advAuto="0" spid="166" grpId="3"/>
      <p:bldP build="whole" bldLvl="1" animBg="1" rev="0" advAuto="0" spid="175" grpId="2"/>
      <p:bldP build="whole" bldLvl="1" animBg="1" rev="0" advAuto="0" spid="212" grpId="4"/>
      <p:bldP build="whole" bldLvl="1" animBg="1" rev="0" advAuto="0" spid="193" grpId="1"/>
      <p:bldP build="whole" bldLvl="1" animBg="1" rev="0" advAuto="0" spid="199" grpId="13"/>
      <p:bldP build="whole" bldLvl="1" animBg="1" rev="0" advAuto="0" spid="205" grpId="11"/>
      <p:bldP build="whole" bldLvl="1" animBg="1" rev="0" advAuto="0" spid="181" grpId="10"/>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Imagen 2" descr="Imagen 2"/>
          <p:cNvPicPr>
            <a:picLocks noChangeAspect="1"/>
          </p:cNvPicPr>
          <p:nvPr/>
        </p:nvPicPr>
        <p:blipFill>
          <a:blip r:embed="rId3">
            <a:extLst/>
          </a:blip>
          <a:stretch>
            <a:fillRect/>
          </a:stretch>
        </p:blipFill>
        <p:spPr>
          <a:xfrm>
            <a:off x="2820152" y="1167090"/>
            <a:ext cx="6134023" cy="4891132"/>
          </a:xfrm>
          <a:prstGeom prst="rect">
            <a:avLst/>
          </a:prstGeom>
          <a:ln w="12700">
            <a:miter lim="400000"/>
          </a:ln>
        </p:spPr>
      </p:pic>
      <p:pic>
        <p:nvPicPr>
          <p:cNvPr id="218" name="Imagen 14" descr="Imagen 14"/>
          <p:cNvPicPr>
            <a:picLocks noChangeAspect="1"/>
          </p:cNvPicPr>
          <p:nvPr/>
        </p:nvPicPr>
        <p:blipFill>
          <a:blip r:embed="rId4">
            <a:extLst/>
          </a:blip>
          <a:stretch>
            <a:fillRect/>
          </a:stretch>
        </p:blipFill>
        <p:spPr>
          <a:xfrm>
            <a:off x="2733988" y="1147934"/>
            <a:ext cx="6230501" cy="5285691"/>
          </a:xfrm>
          <a:prstGeom prst="rect">
            <a:avLst/>
          </a:prstGeom>
          <a:ln w="12700">
            <a:miter lim="400000"/>
          </a:ln>
        </p:spPr>
      </p:pic>
      <p:sp>
        <p:nvSpPr>
          <p:cNvPr id="219" name="Rectángulo 4"/>
          <p:cNvSpPr txBox="1"/>
          <p:nvPr/>
        </p:nvSpPr>
        <p:spPr>
          <a:xfrm>
            <a:off x="1907703" y="149840"/>
            <a:ext cx="554461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ORGANIZACIÓN PARA LA ATENCION INTEGRAL EN SALUD </a:t>
            </a:r>
          </a:p>
        </p:txBody>
      </p:sp>
      <p:grpSp>
        <p:nvGrpSpPr>
          <p:cNvPr id="222" name="Diagrama de flujo: proceso 5"/>
          <p:cNvGrpSpPr/>
          <p:nvPr/>
        </p:nvGrpSpPr>
        <p:grpSpPr>
          <a:xfrm>
            <a:off x="371620" y="1205237"/>
            <a:ext cx="2101963" cy="1170941"/>
            <a:chOff x="0" y="-133350"/>
            <a:chExt cx="2101962" cy="1170939"/>
          </a:xfrm>
        </p:grpSpPr>
        <p:sp>
          <p:nvSpPr>
            <p:cNvPr id="220" name="Rectángulo"/>
            <p:cNvSpPr/>
            <p:nvPr/>
          </p:nvSpPr>
          <p:spPr>
            <a:xfrm>
              <a:off x="0" y="18710"/>
              <a:ext cx="2101963" cy="866820"/>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21" name="INTEGRACION FUNCIONAL DE LA RED DE ESTABLECIMIENTOS DE SALUD"/>
            <p:cNvSpPr txBox="1"/>
            <p:nvPr/>
          </p:nvSpPr>
          <p:spPr>
            <a:xfrm>
              <a:off x="0" y="-133351"/>
              <a:ext cx="2101963" cy="1170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INTEGRACION FUNCIONAL DE LA RED DE ESTABLECIMIENTOS DE SALUD</a:t>
              </a:r>
            </a:p>
          </p:txBody>
        </p:sp>
      </p:grpSp>
      <p:grpSp>
        <p:nvGrpSpPr>
          <p:cNvPr id="225" name="Diagrama de flujo: proceso 6"/>
          <p:cNvGrpSpPr/>
          <p:nvPr/>
        </p:nvGrpSpPr>
        <p:grpSpPr>
          <a:xfrm>
            <a:off x="380701" y="2286463"/>
            <a:ext cx="2085322" cy="523241"/>
            <a:chOff x="0" y="-12700"/>
            <a:chExt cx="2085321" cy="523240"/>
          </a:xfrm>
        </p:grpSpPr>
        <p:sp>
          <p:nvSpPr>
            <p:cNvPr id="223" name="Rectángulo"/>
            <p:cNvSpPr/>
            <p:nvPr/>
          </p:nvSpPr>
          <p:spPr>
            <a:xfrm>
              <a:off x="0" y="4770"/>
              <a:ext cx="2085322" cy="488301"/>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24" name="ESTABLECIMIENTOS DE SALUD"/>
            <p:cNvSpPr txBox="1"/>
            <p:nvPr/>
          </p:nvSpPr>
          <p:spPr>
            <a:xfrm>
              <a:off x="0" y="-12701"/>
              <a:ext cx="2085322"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ESTABLECIMIENTOS DE SALUD </a:t>
              </a:r>
            </a:p>
          </p:txBody>
        </p:sp>
      </p:grpSp>
      <p:grpSp>
        <p:nvGrpSpPr>
          <p:cNvPr id="228" name="Diagrama de flujo: proceso 8"/>
          <p:cNvGrpSpPr/>
          <p:nvPr/>
        </p:nvGrpSpPr>
        <p:grpSpPr>
          <a:xfrm>
            <a:off x="382239" y="3503848"/>
            <a:ext cx="2101963" cy="506448"/>
            <a:chOff x="0" y="0"/>
            <a:chExt cx="2101962" cy="506446"/>
          </a:xfrm>
        </p:grpSpPr>
        <p:sp>
          <p:nvSpPr>
            <p:cNvPr id="226" name="Rectángulo"/>
            <p:cNvSpPr/>
            <p:nvPr/>
          </p:nvSpPr>
          <p:spPr>
            <a:xfrm>
              <a:off x="-1" y="0"/>
              <a:ext cx="2101964" cy="506447"/>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27" name="EQUIPO DE TRABAJO"/>
            <p:cNvSpPr txBox="1"/>
            <p:nvPr/>
          </p:nvSpPr>
          <p:spPr>
            <a:xfrm>
              <a:off x="-1" y="99553"/>
              <a:ext cx="2101964"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EQUIPO DE TRABAJO </a:t>
              </a:r>
            </a:p>
          </p:txBody>
        </p:sp>
      </p:grpSp>
      <p:grpSp>
        <p:nvGrpSpPr>
          <p:cNvPr id="231" name="Diagrama de flujo: proceso 9"/>
          <p:cNvGrpSpPr/>
          <p:nvPr/>
        </p:nvGrpSpPr>
        <p:grpSpPr>
          <a:xfrm>
            <a:off x="336850" y="3987892"/>
            <a:ext cx="2101963" cy="739141"/>
            <a:chOff x="0" y="-120649"/>
            <a:chExt cx="2101962" cy="739140"/>
          </a:xfrm>
        </p:grpSpPr>
        <p:sp>
          <p:nvSpPr>
            <p:cNvPr id="229" name="Rectángulo"/>
            <p:cNvSpPr/>
            <p:nvPr/>
          </p:nvSpPr>
          <p:spPr>
            <a:xfrm>
              <a:off x="0" y="4770"/>
              <a:ext cx="2101963" cy="488301"/>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30" name="INTERVENCIONES A REALIZAR POR AMBITO"/>
            <p:cNvSpPr txBox="1"/>
            <p:nvPr/>
          </p:nvSpPr>
          <p:spPr>
            <a:xfrm>
              <a:off x="0" y="-120650"/>
              <a:ext cx="2101963" cy="739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INTERVENCIONES A REALIZAR POR AMBITO</a:t>
              </a:r>
            </a:p>
          </p:txBody>
        </p:sp>
      </p:grpSp>
      <p:grpSp>
        <p:nvGrpSpPr>
          <p:cNvPr id="234" name="Diagrama de flujo: proceso 10"/>
          <p:cNvGrpSpPr/>
          <p:nvPr/>
        </p:nvGrpSpPr>
        <p:grpSpPr>
          <a:xfrm>
            <a:off x="336850" y="4698968"/>
            <a:ext cx="2101963" cy="523241"/>
            <a:chOff x="0" y="-12700"/>
            <a:chExt cx="2101962" cy="523240"/>
          </a:xfrm>
        </p:grpSpPr>
        <p:sp>
          <p:nvSpPr>
            <p:cNvPr id="232" name="Rectángulo"/>
            <p:cNvSpPr/>
            <p:nvPr/>
          </p:nvSpPr>
          <p:spPr>
            <a:xfrm>
              <a:off x="0" y="4770"/>
              <a:ext cx="2101963" cy="488301"/>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33" name="SISTEMA DE INFORMACION"/>
            <p:cNvSpPr txBox="1"/>
            <p:nvPr/>
          </p:nvSpPr>
          <p:spPr>
            <a:xfrm>
              <a:off x="0" y="-12701"/>
              <a:ext cx="2101963"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SISTEMA DE INFORMACION</a:t>
              </a:r>
            </a:p>
          </p:txBody>
        </p:sp>
      </p:grpSp>
      <p:grpSp>
        <p:nvGrpSpPr>
          <p:cNvPr id="237" name="Diagrama de flujo: proceso 12"/>
          <p:cNvGrpSpPr/>
          <p:nvPr/>
        </p:nvGrpSpPr>
        <p:grpSpPr>
          <a:xfrm>
            <a:off x="309150" y="5293733"/>
            <a:ext cx="2101963" cy="739141"/>
            <a:chOff x="0" y="-19049"/>
            <a:chExt cx="2101962" cy="739140"/>
          </a:xfrm>
        </p:grpSpPr>
        <p:sp>
          <p:nvSpPr>
            <p:cNvPr id="235" name="Rectángulo"/>
            <p:cNvSpPr/>
            <p:nvPr/>
          </p:nvSpPr>
          <p:spPr>
            <a:xfrm>
              <a:off x="0" y="9960"/>
              <a:ext cx="2101963" cy="681120"/>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36" name="MONITOREO SUPERVISION Y EVALUACION"/>
            <p:cNvSpPr txBox="1"/>
            <p:nvPr/>
          </p:nvSpPr>
          <p:spPr>
            <a:xfrm>
              <a:off x="0" y="-19050"/>
              <a:ext cx="2101963" cy="739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MONITOREO SUPERVISION Y EVALUACION </a:t>
              </a:r>
            </a:p>
          </p:txBody>
        </p:sp>
      </p:grpSp>
      <p:grpSp>
        <p:nvGrpSpPr>
          <p:cNvPr id="240" name="Diagrama de flujo: proceso 7"/>
          <p:cNvGrpSpPr/>
          <p:nvPr/>
        </p:nvGrpSpPr>
        <p:grpSpPr>
          <a:xfrm>
            <a:off x="357265" y="2859558"/>
            <a:ext cx="2085322" cy="523241"/>
            <a:chOff x="0" y="-11130"/>
            <a:chExt cx="2085321" cy="523240"/>
          </a:xfrm>
        </p:grpSpPr>
        <p:sp>
          <p:nvSpPr>
            <p:cNvPr id="238" name="Rectángulo"/>
            <p:cNvSpPr/>
            <p:nvPr/>
          </p:nvSpPr>
          <p:spPr>
            <a:xfrm>
              <a:off x="0" y="-1"/>
              <a:ext cx="2085322" cy="500981"/>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sz="1400">
                  <a:uFill>
                    <a:solidFill>
                      <a:srgbClr val="000000"/>
                    </a:solidFill>
                  </a:uFill>
                </a:defRPr>
              </a:pPr>
            </a:p>
          </p:txBody>
        </p:sp>
        <p:sp>
          <p:nvSpPr>
            <p:cNvPr id="239" name="ORDENAMIENTO TERRITORIAL"/>
            <p:cNvSpPr txBox="1"/>
            <p:nvPr/>
          </p:nvSpPr>
          <p:spPr>
            <a:xfrm>
              <a:off x="0" y="-11131"/>
              <a:ext cx="2085322"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ORDENAMIENTO TERRITORIAL</a:t>
              </a:r>
            </a:p>
          </p:txBody>
        </p:sp>
      </p:grpSp>
      <p:pic>
        <p:nvPicPr>
          <p:cNvPr id="241" name="Imagen 13" descr="Imagen 13"/>
          <p:cNvPicPr>
            <a:picLocks noChangeAspect="1"/>
          </p:cNvPicPr>
          <p:nvPr/>
        </p:nvPicPr>
        <p:blipFill>
          <a:blip r:embed="rId5">
            <a:extLst/>
          </a:blip>
          <a:stretch>
            <a:fillRect/>
          </a:stretch>
        </p:blipFill>
        <p:spPr>
          <a:xfrm>
            <a:off x="2726989" y="1106160"/>
            <a:ext cx="6244099" cy="5320608"/>
          </a:xfrm>
          <a:prstGeom prst="rect">
            <a:avLst/>
          </a:prstGeom>
          <a:ln w="12700">
            <a:miter lim="400000"/>
          </a:ln>
        </p:spPr>
      </p:pic>
      <p:pic>
        <p:nvPicPr>
          <p:cNvPr id="242" name="Imagen 11" descr="Imagen 11"/>
          <p:cNvPicPr>
            <a:picLocks noChangeAspect="1"/>
          </p:cNvPicPr>
          <p:nvPr/>
        </p:nvPicPr>
        <p:blipFill>
          <a:blip r:embed="rId6">
            <a:extLst/>
          </a:blip>
          <a:stretch>
            <a:fillRect/>
          </a:stretch>
        </p:blipFill>
        <p:spPr>
          <a:xfrm>
            <a:off x="2730766" y="1113018"/>
            <a:ext cx="6226724" cy="5320606"/>
          </a:xfrm>
          <a:prstGeom prst="rect">
            <a:avLst/>
          </a:prstGeom>
          <a:ln>
            <a:solidFill>
              <a:srgbClr val="0070C0"/>
            </a:solidFill>
          </a:ln>
        </p:spPr>
      </p:pic>
      <p:pic>
        <p:nvPicPr>
          <p:cNvPr id="243" name="Imagen 26" descr="Imagen 26"/>
          <p:cNvPicPr>
            <a:picLocks noChangeAspect="1"/>
          </p:cNvPicPr>
          <p:nvPr/>
        </p:nvPicPr>
        <p:blipFill>
          <a:blip r:embed="rId7">
            <a:extLst/>
          </a:blip>
          <a:stretch>
            <a:fillRect/>
          </a:stretch>
        </p:blipFill>
        <p:spPr>
          <a:xfrm>
            <a:off x="2727982" y="1079253"/>
            <a:ext cx="6243106" cy="5454421"/>
          </a:xfrm>
          <a:prstGeom prst="rect">
            <a:avLst/>
          </a:prstGeom>
          <a:ln w="12700">
            <a:miter lim="400000"/>
          </a:ln>
        </p:spPr>
      </p:pic>
      <p:pic>
        <p:nvPicPr>
          <p:cNvPr id="244" name="Imagen 33" descr="Imagen 33"/>
          <p:cNvPicPr>
            <a:picLocks noChangeAspect="1"/>
          </p:cNvPicPr>
          <p:nvPr/>
        </p:nvPicPr>
        <p:blipFill>
          <a:blip r:embed="rId8">
            <a:extLst/>
          </a:blip>
          <a:stretch>
            <a:fillRect/>
          </a:stretch>
        </p:blipFill>
        <p:spPr>
          <a:xfrm>
            <a:off x="2723214" y="1087210"/>
            <a:ext cx="6226722" cy="5429627"/>
          </a:xfrm>
          <a:prstGeom prst="rect">
            <a:avLst/>
          </a:prstGeom>
          <a:ln>
            <a:solidFill>
              <a:srgbClr val="0070C0"/>
            </a:solidFill>
          </a:ln>
        </p:spPr>
      </p:pic>
      <p:pic>
        <p:nvPicPr>
          <p:cNvPr id="245" name="Imagen 29" descr="Imagen 29"/>
          <p:cNvPicPr>
            <a:picLocks noChangeAspect="1"/>
          </p:cNvPicPr>
          <p:nvPr/>
        </p:nvPicPr>
        <p:blipFill>
          <a:blip r:embed="rId9">
            <a:extLst/>
          </a:blip>
          <a:stretch>
            <a:fillRect/>
          </a:stretch>
        </p:blipFill>
        <p:spPr>
          <a:xfrm>
            <a:off x="2650124" y="959184"/>
            <a:ext cx="6320965" cy="555765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25"/>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240"/>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2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7" fill="hold">
                                  <p:stCondLst>
                                    <p:cond delay="0"/>
                                  </p:stCondLst>
                                  <p:iterate type="el" backwards="0">
                                    <p:tmAbs val="0"/>
                                  </p:iterate>
                                  <p:childTnLst>
                                    <p:set>
                                      <p:cBhvr>
                                        <p:cTn id="27" fill="hold"/>
                                        <p:tgtEl>
                                          <p:spTgt spid="228"/>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2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9" fill="hold">
                                  <p:stCondLst>
                                    <p:cond delay="0"/>
                                  </p:stCondLst>
                                  <p:iterate type="el" backwards="0">
                                    <p:tmAbs val="0"/>
                                  </p:iterate>
                                  <p:childTnLst>
                                    <p:set>
                                      <p:cBhvr>
                                        <p:cTn id="34" fill="hold"/>
                                        <p:tgtEl>
                                          <p:spTgt spid="231"/>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0" fill="hold">
                                  <p:stCondLst>
                                    <p:cond delay="0"/>
                                  </p:stCondLst>
                                  <p:iterate type="el" backwards="0">
                                    <p:tmAbs val="0"/>
                                  </p:iterate>
                                  <p:childTnLst>
                                    <p:set>
                                      <p:cBhvr>
                                        <p:cTn id="37" fill="hold"/>
                                        <p:tgtEl>
                                          <p:spTgt spid="24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1" fill="hold">
                                  <p:stCondLst>
                                    <p:cond delay="0"/>
                                  </p:stCondLst>
                                  <p:iterate type="el" backwards="0">
                                    <p:tmAbs val="0"/>
                                  </p:iterate>
                                  <p:childTnLst>
                                    <p:set>
                                      <p:cBhvr>
                                        <p:cTn id="41" fill="hold"/>
                                        <p:tgtEl>
                                          <p:spTgt spid="234"/>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12" fill="hold">
                                  <p:stCondLst>
                                    <p:cond delay="0"/>
                                  </p:stCondLst>
                                  <p:iterate type="el" backwards="0">
                                    <p:tmAbs val="0"/>
                                  </p:iterate>
                                  <p:childTnLst>
                                    <p:set>
                                      <p:cBhvr>
                                        <p:cTn id="44" fill="hold"/>
                                        <p:tgtEl>
                                          <p:spTgt spid="2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3" fill="hold">
                                  <p:stCondLst>
                                    <p:cond delay="0"/>
                                  </p:stCondLst>
                                  <p:iterate type="el" backwards="0">
                                    <p:tmAbs val="0"/>
                                  </p:iterate>
                                  <p:childTnLst>
                                    <p:set>
                                      <p:cBhvr>
                                        <p:cTn id="48" fill="hold"/>
                                        <p:tgtEl>
                                          <p:spTgt spid="237"/>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14" fill="hold">
                                  <p:stCondLst>
                                    <p:cond delay="0"/>
                                  </p:stCondLst>
                                  <p:iterate type="el" backwards="0">
                                    <p:tmAbs val="0"/>
                                  </p:iterate>
                                  <p:childTnLst>
                                    <p:set>
                                      <p:cBhvr>
                                        <p:cTn id="51"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3"/>
      <p:bldP build="whole" bldLvl="1" animBg="1" rev="0" advAuto="0" spid="222" grpId="1"/>
      <p:bldP build="whole" bldLvl="1" animBg="1" rev="0" advAuto="0" spid="228" grpId="7"/>
      <p:bldP build="whole" bldLvl="1" animBg="1" rev="0" advAuto="0" spid="242" grpId="8"/>
      <p:bldP build="whole" bldLvl="1" animBg="1" rev="0" advAuto="0" spid="234" grpId="11"/>
      <p:bldP build="whole" bldLvl="1" animBg="1" rev="0" advAuto="0" spid="217" grpId="2"/>
      <p:bldP build="whole" bldLvl="1" animBg="1" rev="0" advAuto="0" spid="245" grpId="14"/>
      <p:bldP build="whole" bldLvl="1" animBg="1" rev="0" advAuto="0" spid="241" grpId="6"/>
      <p:bldP build="whole" bldLvl="1" animBg="1" rev="0" advAuto="0" spid="218" grpId="4"/>
      <p:bldP build="whole" bldLvl="1" animBg="1" rev="0" advAuto="0" spid="225" grpId="3"/>
      <p:bldP build="whole" bldLvl="1" animBg="1" rev="0" advAuto="0" spid="244" grpId="12"/>
      <p:bldP build="whole" bldLvl="1" animBg="1" rev="0" advAuto="0" spid="243" grpId="10"/>
      <p:bldP build="whole" bldLvl="1" animBg="1" rev="0" advAuto="0" spid="231" grpId="9"/>
      <p:bldP build="whole" bldLvl="1" animBg="1" rev="0" advAuto="0" spid="240"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ctángulo 4"/>
          <p:cNvSpPr txBox="1"/>
          <p:nvPr/>
        </p:nvSpPr>
        <p:spPr>
          <a:xfrm>
            <a:off x="1691680" y="456337"/>
            <a:ext cx="6480757"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INTERVENCIONES SEGÚN COMPLEJIDAD</a:t>
            </a:r>
          </a:p>
        </p:txBody>
      </p:sp>
      <p:pic>
        <p:nvPicPr>
          <p:cNvPr id="250" name="Imagen 1" descr="Imagen 1"/>
          <p:cNvPicPr>
            <a:picLocks noChangeAspect="1"/>
          </p:cNvPicPr>
          <p:nvPr/>
        </p:nvPicPr>
        <p:blipFill>
          <a:blip r:embed="rId3">
            <a:extLst/>
          </a:blip>
          <a:stretch>
            <a:fillRect/>
          </a:stretch>
        </p:blipFill>
        <p:spPr>
          <a:xfrm>
            <a:off x="4727583" y="1142020"/>
            <a:ext cx="3831289" cy="4537256"/>
          </a:xfrm>
          <a:prstGeom prst="rect">
            <a:avLst/>
          </a:prstGeom>
          <a:ln w="12700">
            <a:miter lim="400000"/>
          </a:ln>
        </p:spPr>
      </p:pic>
      <p:pic>
        <p:nvPicPr>
          <p:cNvPr id="251" name="Imagen 2" descr="Imagen 2"/>
          <p:cNvPicPr>
            <a:picLocks noChangeAspect="1"/>
          </p:cNvPicPr>
          <p:nvPr/>
        </p:nvPicPr>
        <p:blipFill>
          <a:blip r:embed="rId4">
            <a:extLst/>
          </a:blip>
          <a:stretch>
            <a:fillRect/>
          </a:stretch>
        </p:blipFill>
        <p:spPr>
          <a:xfrm>
            <a:off x="4705803" y="1142020"/>
            <a:ext cx="3853068" cy="4639912"/>
          </a:xfrm>
          <a:prstGeom prst="rect">
            <a:avLst/>
          </a:prstGeom>
          <a:ln w="12700">
            <a:miter lim="400000"/>
          </a:ln>
        </p:spPr>
      </p:pic>
      <p:pic>
        <p:nvPicPr>
          <p:cNvPr id="252" name="Imagen 3" descr="Imagen 3"/>
          <p:cNvPicPr>
            <a:picLocks noChangeAspect="1"/>
          </p:cNvPicPr>
          <p:nvPr/>
        </p:nvPicPr>
        <p:blipFill>
          <a:blip r:embed="rId5">
            <a:extLst/>
          </a:blip>
          <a:stretch>
            <a:fillRect/>
          </a:stretch>
        </p:blipFill>
        <p:spPr>
          <a:xfrm>
            <a:off x="4705801" y="1163918"/>
            <a:ext cx="3853069" cy="4537254"/>
          </a:xfrm>
          <a:prstGeom prst="rect">
            <a:avLst/>
          </a:prstGeom>
          <a:ln w="12700">
            <a:miter lim="400000"/>
          </a:ln>
        </p:spPr>
      </p:pic>
      <p:pic>
        <p:nvPicPr>
          <p:cNvPr id="253" name="Imagen 8" descr="Imagen 8"/>
          <p:cNvPicPr>
            <a:picLocks noChangeAspect="1"/>
          </p:cNvPicPr>
          <p:nvPr/>
        </p:nvPicPr>
        <p:blipFill>
          <a:blip r:embed="rId6">
            <a:extLst/>
          </a:blip>
          <a:stretch>
            <a:fillRect/>
          </a:stretch>
        </p:blipFill>
        <p:spPr>
          <a:xfrm>
            <a:off x="4691419" y="1164099"/>
            <a:ext cx="3877468" cy="4626957"/>
          </a:xfrm>
          <a:prstGeom prst="rect">
            <a:avLst/>
          </a:prstGeom>
          <a:ln w="12700">
            <a:miter lim="400000"/>
          </a:ln>
        </p:spPr>
      </p:pic>
      <p:pic>
        <p:nvPicPr>
          <p:cNvPr id="254" name="Imagen 24" descr="Imagen 24"/>
          <p:cNvPicPr>
            <a:picLocks noChangeAspect="1"/>
          </p:cNvPicPr>
          <p:nvPr/>
        </p:nvPicPr>
        <p:blipFill>
          <a:blip r:embed="rId7">
            <a:extLst/>
          </a:blip>
          <a:stretch>
            <a:fillRect/>
          </a:stretch>
        </p:blipFill>
        <p:spPr>
          <a:xfrm>
            <a:off x="215516" y="1377625"/>
            <a:ext cx="3312368" cy="4354623"/>
          </a:xfrm>
          <a:prstGeom prst="rect">
            <a:avLst/>
          </a:prstGeom>
          <a:ln w="12700">
            <a:miter lim="400000"/>
          </a:ln>
        </p:spPr>
      </p:pic>
      <p:sp>
        <p:nvSpPr>
          <p:cNvPr id="255" name="Flecha: a la derecha 25"/>
          <p:cNvSpPr/>
          <p:nvPr/>
        </p:nvSpPr>
        <p:spPr>
          <a:xfrm>
            <a:off x="3864614" y="5156184"/>
            <a:ext cx="426635" cy="576065"/>
          </a:xfrm>
          <a:prstGeom prst="rightArrow">
            <a:avLst>
              <a:gd name="adj1" fmla="val 50000"/>
              <a:gd name="adj2" fmla="val 50000"/>
            </a:avLst>
          </a:prstGeom>
          <a:solidFill>
            <a:srgbClr val="FFFFFF"/>
          </a:solidFill>
          <a:ln w="25400">
            <a:solidFill>
              <a:srgbClr val="002060"/>
            </a:solidFill>
          </a:ln>
        </p:spPr>
        <p:txBody>
          <a:bodyPr lIns="45719" rIns="45719" anchor="ctr"/>
          <a:lstStyle/>
          <a:p>
            <a:pPr algn="ctr">
              <a:defRPr>
                <a:solidFill>
                  <a:srgbClr val="FFFFFF"/>
                </a:solidFill>
              </a:defRPr>
            </a:pPr>
          </a:p>
        </p:txBody>
      </p:sp>
      <p:sp>
        <p:nvSpPr>
          <p:cNvPr id="256" name="Flecha: a la derecha 26"/>
          <p:cNvSpPr/>
          <p:nvPr/>
        </p:nvSpPr>
        <p:spPr>
          <a:xfrm>
            <a:off x="3838152" y="3980848"/>
            <a:ext cx="426635" cy="576065"/>
          </a:xfrm>
          <a:prstGeom prst="rightArrow">
            <a:avLst>
              <a:gd name="adj1" fmla="val 50000"/>
              <a:gd name="adj2" fmla="val 50000"/>
            </a:avLst>
          </a:prstGeom>
          <a:solidFill>
            <a:srgbClr val="FFFFFF"/>
          </a:solidFill>
          <a:ln w="25400">
            <a:solidFill>
              <a:srgbClr val="002060"/>
            </a:solidFill>
          </a:ln>
        </p:spPr>
        <p:txBody>
          <a:bodyPr lIns="45719" rIns="45719" anchor="ctr"/>
          <a:lstStyle/>
          <a:p>
            <a:pPr algn="ctr">
              <a:defRPr>
                <a:solidFill>
                  <a:srgbClr val="FFFFFF"/>
                </a:solidFill>
              </a:defRPr>
            </a:pPr>
          </a:p>
        </p:txBody>
      </p:sp>
      <p:sp>
        <p:nvSpPr>
          <p:cNvPr id="257" name="Flecha: a la derecha 27"/>
          <p:cNvSpPr/>
          <p:nvPr/>
        </p:nvSpPr>
        <p:spPr>
          <a:xfrm>
            <a:off x="3874632" y="4580120"/>
            <a:ext cx="426635" cy="576065"/>
          </a:xfrm>
          <a:prstGeom prst="rightArrow">
            <a:avLst>
              <a:gd name="adj1" fmla="val 50000"/>
              <a:gd name="adj2" fmla="val 50000"/>
            </a:avLst>
          </a:prstGeom>
          <a:solidFill>
            <a:srgbClr val="FFFFFF"/>
          </a:solidFill>
          <a:ln w="25400">
            <a:solidFill>
              <a:srgbClr val="002060"/>
            </a:solidFill>
          </a:ln>
        </p:spPr>
        <p:txBody>
          <a:bodyPr lIns="45719" rIns="45719" anchor="ctr"/>
          <a:lstStyle/>
          <a:p>
            <a:pPr algn="ctr">
              <a:defRPr>
                <a:solidFill>
                  <a:srgbClr val="FFFFFF"/>
                </a:solidFill>
              </a:defRPr>
            </a:pPr>
          </a:p>
        </p:txBody>
      </p:sp>
      <p:sp>
        <p:nvSpPr>
          <p:cNvPr id="258" name="Flecha: a la derecha 28"/>
          <p:cNvSpPr/>
          <p:nvPr/>
        </p:nvSpPr>
        <p:spPr>
          <a:xfrm>
            <a:off x="3790555" y="3381576"/>
            <a:ext cx="426635" cy="576065"/>
          </a:xfrm>
          <a:prstGeom prst="rightArrow">
            <a:avLst>
              <a:gd name="adj1" fmla="val 50000"/>
              <a:gd name="adj2" fmla="val 50000"/>
            </a:avLst>
          </a:prstGeom>
          <a:solidFill>
            <a:srgbClr val="FFFFFF"/>
          </a:solidFill>
          <a:ln w="25400">
            <a:solidFill>
              <a:srgbClr val="002060"/>
            </a:solidFill>
          </a:ln>
        </p:spPr>
        <p:txBody>
          <a:bodyPr lIns="45719" rIns="45719" anchor="ctr"/>
          <a:lstStyle/>
          <a:p>
            <a:pPr algn="ctr">
              <a:defRPr>
                <a:solidFill>
                  <a:srgbClr val="FFFFFF"/>
                </a:solidFill>
              </a:defRPr>
            </a:pPr>
          </a:p>
        </p:txBody>
      </p:sp>
      <p:sp>
        <p:nvSpPr>
          <p:cNvPr id="259" name="Flecha: a la derecha 29"/>
          <p:cNvSpPr/>
          <p:nvPr/>
        </p:nvSpPr>
        <p:spPr>
          <a:xfrm>
            <a:off x="3796691" y="2782304"/>
            <a:ext cx="426635" cy="576065"/>
          </a:xfrm>
          <a:prstGeom prst="rightArrow">
            <a:avLst>
              <a:gd name="adj1" fmla="val 50000"/>
              <a:gd name="adj2" fmla="val 50000"/>
            </a:avLst>
          </a:prstGeom>
          <a:solidFill>
            <a:srgbClr val="FFFFFF"/>
          </a:solidFill>
          <a:ln w="25400">
            <a:solidFill>
              <a:srgbClr val="002060"/>
            </a:solidFill>
          </a:ln>
        </p:spPr>
        <p:txBody>
          <a:bodyPr lIns="45719" rIns="45719" anchor="ctr"/>
          <a:lstStyle/>
          <a:p>
            <a:pPr algn="ctr">
              <a:defRPr>
                <a:solidFill>
                  <a:srgbClr val="FFFFFF"/>
                </a:solidFill>
              </a:defRPr>
            </a:pPr>
          </a:p>
        </p:txBody>
      </p:sp>
      <p:pic>
        <p:nvPicPr>
          <p:cNvPr id="260" name="Gráfico 30" descr="Gráfico 30">
            <a:hlinkClick r:id="rId8" invalidUrl="" action="ppaction://hlinksldjump" tgtFrame="" tooltip="" history="1" highlightClick="0" endSnd="0"/>
          </p:cNvPr>
          <p:cNvPicPr>
            <a:picLocks noChangeAspect="1"/>
          </p:cNvPicPr>
          <p:nvPr/>
        </p:nvPicPr>
        <p:blipFill>
          <a:blip r:embed="rId9">
            <a:extLst/>
          </a:blip>
          <a:stretch>
            <a:fillRect/>
          </a:stretch>
        </p:blipFill>
        <p:spPr>
          <a:xfrm>
            <a:off x="3530975" y="6224547"/>
            <a:ext cx="554361" cy="554361"/>
          </a:xfrm>
          <a:prstGeom prst="rect">
            <a:avLst/>
          </a:prstGeom>
          <a:ln w="12700">
            <a:miter lim="400000"/>
          </a:ln>
        </p:spPr>
      </p:pic>
      <p:sp>
        <p:nvSpPr>
          <p:cNvPr id="261" name="CuadroTexto 31"/>
          <p:cNvSpPr txBox="1"/>
          <p:nvPr/>
        </p:nvSpPr>
        <p:spPr>
          <a:xfrm>
            <a:off x="4293675" y="6167004"/>
            <a:ext cx="1544704" cy="583566"/>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Click para Retornar</a:t>
            </a:r>
          </a:p>
        </p:txBody>
      </p:sp>
      <p:sp>
        <p:nvSpPr>
          <p:cNvPr id="262" name="CuadroTexto 6"/>
          <p:cNvSpPr txBox="1"/>
          <p:nvPr/>
        </p:nvSpPr>
        <p:spPr>
          <a:xfrm rot="20030775">
            <a:off x="1319653" y="2344118"/>
            <a:ext cx="1080122" cy="5232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lvl1pPr>
          </a:lstStyle>
          <a:p>
            <a:pPr/>
            <a:r>
              <a:t>HOSPITALES</a:t>
            </a:r>
          </a:p>
        </p:txBody>
      </p:sp>
      <p:sp>
        <p:nvSpPr>
          <p:cNvPr id="263" name="CuadroTexto 16"/>
          <p:cNvSpPr txBox="1"/>
          <p:nvPr/>
        </p:nvSpPr>
        <p:spPr>
          <a:xfrm>
            <a:off x="209379" y="5732248"/>
            <a:ext cx="3318504" cy="329566"/>
          </a:xfrm>
          <a:prstGeom prst="rect">
            <a:avLst/>
          </a:prstGeom>
          <a:ln w="22225">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CENTROS COMUNITARIOS</a:t>
            </a:r>
          </a:p>
        </p:txBody>
      </p:sp>
      <p:pic>
        <p:nvPicPr>
          <p:cNvPr id="264" name="Imagen 19" descr="Imagen 19"/>
          <p:cNvPicPr>
            <a:picLocks noChangeAspect="1"/>
          </p:cNvPicPr>
          <p:nvPr/>
        </p:nvPicPr>
        <p:blipFill>
          <a:blip r:embed="rId7">
            <a:extLst/>
          </a:blip>
          <a:stretch>
            <a:fillRect/>
          </a:stretch>
        </p:blipFill>
        <p:spPr>
          <a:xfrm>
            <a:off x="233759" y="1377799"/>
            <a:ext cx="3312368" cy="4354623"/>
          </a:xfrm>
          <a:prstGeom prst="rect">
            <a:avLst/>
          </a:prstGeom>
          <a:ln w="12700">
            <a:miter lim="400000"/>
          </a:ln>
        </p:spPr>
      </p:pic>
      <p:sp>
        <p:nvSpPr>
          <p:cNvPr id="265" name="CuadroTexto 21"/>
          <p:cNvSpPr txBox="1"/>
          <p:nvPr/>
        </p:nvSpPr>
        <p:spPr>
          <a:xfrm rot="19754702">
            <a:off x="1351771" y="2302923"/>
            <a:ext cx="1092943" cy="545466"/>
          </a:xfrm>
          <a:prstGeom prst="rect">
            <a:avLst/>
          </a:prstGeom>
          <a:solidFill>
            <a:srgbClr val="FFFFFF"/>
          </a:solidFill>
          <a:ln w="22225">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b="1" sz="1400"/>
            </a:lvl1pPr>
          </a:lstStyle>
          <a:p>
            <a:pPr/>
            <a:r>
              <a:t>HOSPITALES</a:t>
            </a:r>
          </a:p>
        </p:txBody>
      </p:sp>
      <p:pic>
        <p:nvPicPr>
          <p:cNvPr id="266" name="Imagen 10" descr="Imagen 10"/>
          <p:cNvPicPr>
            <a:picLocks noChangeAspect="1"/>
          </p:cNvPicPr>
          <p:nvPr/>
        </p:nvPicPr>
        <p:blipFill>
          <a:blip r:embed="rId10">
            <a:extLst/>
          </a:blip>
          <a:stretch>
            <a:fillRect/>
          </a:stretch>
        </p:blipFill>
        <p:spPr>
          <a:xfrm>
            <a:off x="3995937" y="1125752"/>
            <a:ext cx="5256584" cy="539959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57"/>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256"/>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2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7" fill="hold">
                                  <p:stCondLst>
                                    <p:cond delay="0"/>
                                  </p:stCondLst>
                                  <p:iterate type="el" backwards="0">
                                    <p:tmAbs val="0"/>
                                  </p:iterate>
                                  <p:childTnLst>
                                    <p:set>
                                      <p:cBhvr>
                                        <p:cTn id="27" fill="hold"/>
                                        <p:tgtEl>
                                          <p:spTgt spid="258"/>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2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9" fill="hold">
                                  <p:stCondLst>
                                    <p:cond delay="0"/>
                                  </p:stCondLst>
                                  <p:iterate type="el" backwards="0">
                                    <p:tmAbs val="0"/>
                                  </p:iterate>
                                  <p:childTnLst>
                                    <p:set>
                                      <p:cBhvr>
                                        <p:cTn id="34" fill="hold"/>
                                        <p:tgtEl>
                                          <p:spTgt spid="259"/>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0" fill="hold">
                                  <p:stCondLst>
                                    <p:cond delay="0"/>
                                  </p:stCondLst>
                                  <p:iterate type="el" backwards="0">
                                    <p:tmAbs val="0"/>
                                  </p:iterate>
                                  <p:childTnLst>
                                    <p:set>
                                      <p:cBhvr>
                                        <p:cTn id="37" fill="hold"/>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8"/>
      <p:bldP build="whole" bldLvl="1" animBg="1" rev="0" advAuto="0" spid="256" grpId="5"/>
      <p:bldP build="whole" bldLvl="1" animBg="1" rev="0" advAuto="0" spid="251" grpId="4"/>
      <p:bldP build="whole" bldLvl="1" animBg="1" rev="0" advAuto="0" spid="258" grpId="7"/>
      <p:bldP build="whole" bldLvl="1" animBg="1" rev="0" advAuto="0" spid="250" grpId="2"/>
      <p:bldP build="whole" bldLvl="1" animBg="1" rev="0" advAuto="0" spid="252" grpId="6"/>
      <p:bldP build="whole" bldLvl="1" animBg="1" rev="0" advAuto="0" spid="257" grpId="3"/>
      <p:bldP build="whole" bldLvl="1" animBg="1" rev="0" advAuto="0" spid="266" grpId="10"/>
      <p:bldP build="whole" bldLvl="1" animBg="1" rev="0" advAuto="0" spid="259" grpId="9"/>
      <p:bldP build="whole" bldLvl="1" animBg="1" rev="0" advAuto="0" spid="25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Rectángulo 4"/>
          <p:cNvSpPr txBox="1"/>
          <p:nvPr/>
        </p:nvSpPr>
        <p:spPr>
          <a:xfrm>
            <a:off x="1799691" y="307500"/>
            <a:ext cx="554461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GESTIÓN DE LA ATENCIÓN</a:t>
            </a:r>
          </a:p>
        </p:txBody>
      </p:sp>
      <p:pic>
        <p:nvPicPr>
          <p:cNvPr id="271" name="Imagen 17" descr="Imagen 17"/>
          <p:cNvPicPr>
            <a:picLocks noChangeAspect="1"/>
          </p:cNvPicPr>
          <p:nvPr/>
        </p:nvPicPr>
        <p:blipFill>
          <a:blip r:embed="rId2">
            <a:extLst/>
          </a:blip>
          <a:srcRect l="25587" t="7980" r="27951" b="7979"/>
          <a:stretch>
            <a:fillRect/>
          </a:stretch>
        </p:blipFill>
        <p:spPr>
          <a:xfrm>
            <a:off x="4788025" y="1484783"/>
            <a:ext cx="4245343" cy="5234498"/>
          </a:xfrm>
          <a:prstGeom prst="rect">
            <a:avLst/>
          </a:prstGeom>
          <a:ln w="38100" cap="sq">
            <a:solidFill>
              <a:srgbClr val="000000"/>
            </a:solidFill>
            <a:miter/>
          </a:ln>
          <a:effectLst>
            <a:outerShdw sx="100000" sy="100000" kx="0" ky="0" algn="b" rotWithShape="0" blurRad="50800" dist="38100" dir="2700000">
              <a:srgbClr val="000000">
                <a:alpha val="43000"/>
              </a:srgbClr>
            </a:outerShdw>
          </a:effectLst>
        </p:spPr>
      </p:pic>
      <p:grpSp>
        <p:nvGrpSpPr>
          <p:cNvPr id="274" name="3 Rectángulo"/>
          <p:cNvGrpSpPr/>
          <p:nvPr/>
        </p:nvGrpSpPr>
        <p:grpSpPr>
          <a:xfrm>
            <a:off x="2270872" y="2729970"/>
            <a:ext cx="2232249" cy="1113810"/>
            <a:chOff x="0" y="0"/>
            <a:chExt cx="2232248" cy="1113808"/>
          </a:xfrm>
        </p:grpSpPr>
        <p:sp>
          <p:nvSpPr>
            <p:cNvPr id="272" name="Rectángulo"/>
            <p:cNvSpPr/>
            <p:nvPr/>
          </p:nvSpPr>
          <p:spPr>
            <a:xfrm>
              <a:off x="-1" y="0"/>
              <a:ext cx="2232250" cy="1113809"/>
            </a:xfrm>
            <a:prstGeom prst="rect">
              <a:avLst/>
            </a:prstGeom>
            <a:solidFill>
              <a:srgbClr val="C3D69B"/>
            </a:solidFill>
            <a:ln w="25400" cap="flat">
              <a:solidFill>
                <a:srgbClr val="77933C"/>
              </a:solidFill>
              <a:prstDash val="solid"/>
              <a:round/>
            </a:ln>
            <a:effectLst/>
          </p:spPr>
          <p:txBody>
            <a:bodyPr wrap="square" lIns="45719" tIns="45719" rIns="45719" bIns="45719" numCol="1" anchor="ctr">
              <a:noAutofit/>
            </a:bodyPr>
            <a:lstStyle/>
            <a:p>
              <a:pPr>
                <a:defRPr>
                  <a:solidFill>
                    <a:srgbClr val="FFFFFF"/>
                  </a:solidFill>
                </a:defRPr>
              </a:pPr>
            </a:p>
          </p:txBody>
        </p:sp>
        <p:sp>
          <p:nvSpPr>
            <p:cNvPr id="273" name="GESTION SUSTANTIVA…"/>
            <p:cNvSpPr txBox="1"/>
            <p:nvPr/>
          </p:nvSpPr>
          <p:spPr>
            <a:xfrm>
              <a:off x="-1" y="130184"/>
              <a:ext cx="2232250" cy="85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b="1" sz="1000"/>
              </a:pPr>
              <a:r>
                <a:t>GESTION SUSTANTIVA</a:t>
              </a:r>
              <a:endParaRPr>
                <a:solidFill>
                  <a:srgbClr val="FFFFFF"/>
                </a:solidFill>
              </a:endParaRPr>
            </a:p>
            <a:p>
              <a:pPr>
                <a:defRPr sz="1000"/>
              </a:pPr>
              <a:r>
                <a:t>Nivel de Gestión donde se garantiza la atención integral e incluyente hacia los usuarios del sistema de salud Publica  </a:t>
              </a:r>
            </a:p>
          </p:txBody>
        </p:sp>
      </p:grpSp>
      <p:grpSp>
        <p:nvGrpSpPr>
          <p:cNvPr id="277" name="4 Rectángulo"/>
          <p:cNvGrpSpPr/>
          <p:nvPr/>
        </p:nvGrpSpPr>
        <p:grpSpPr>
          <a:xfrm>
            <a:off x="2270872" y="1330871"/>
            <a:ext cx="2232249" cy="1239658"/>
            <a:chOff x="0" y="0"/>
            <a:chExt cx="2232248" cy="1239656"/>
          </a:xfrm>
        </p:grpSpPr>
        <p:sp>
          <p:nvSpPr>
            <p:cNvPr id="275" name="Rectángulo"/>
            <p:cNvSpPr/>
            <p:nvPr/>
          </p:nvSpPr>
          <p:spPr>
            <a:xfrm>
              <a:off x="-1" y="0"/>
              <a:ext cx="2232250" cy="1239657"/>
            </a:xfrm>
            <a:prstGeom prst="rect">
              <a:avLst/>
            </a:prstGeom>
            <a:solidFill>
              <a:srgbClr val="FAC090"/>
            </a:solidFill>
            <a:ln w="25400" cap="flat">
              <a:solidFill>
                <a:srgbClr val="E46C0A"/>
              </a:solidFill>
              <a:prstDash val="solid"/>
              <a:round/>
            </a:ln>
            <a:effectLst/>
          </p:spPr>
          <p:txBody>
            <a:bodyPr wrap="square" lIns="45719" tIns="45719" rIns="45719" bIns="45719" numCol="1" anchor="ctr">
              <a:noAutofit/>
            </a:bodyPr>
            <a:lstStyle/>
            <a:p>
              <a:pPr>
                <a:defRPr>
                  <a:solidFill>
                    <a:srgbClr val="FFFFFF"/>
                  </a:solidFill>
                </a:defRPr>
              </a:pPr>
            </a:p>
          </p:txBody>
        </p:sp>
        <p:sp>
          <p:nvSpPr>
            <p:cNvPr id="276" name="GESTION ESTRATEGICA…"/>
            <p:cNvSpPr txBox="1"/>
            <p:nvPr/>
          </p:nvSpPr>
          <p:spPr>
            <a:xfrm>
              <a:off x="-1" y="116908"/>
              <a:ext cx="2232250" cy="1005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b="1" sz="1000"/>
              </a:pPr>
              <a:r>
                <a:t>GESTION ESTRATEGICA </a:t>
              </a:r>
              <a:endParaRPr>
                <a:solidFill>
                  <a:srgbClr val="FFFFFF"/>
                </a:solidFill>
              </a:endParaRPr>
            </a:p>
            <a:p>
              <a:pPr>
                <a:defRPr sz="1000"/>
              </a:pPr>
              <a:r>
                <a:t>Nivel de Gestión donde se definen planes, acuerdos de coordinación, directrices e instrucciones y se garantizan las decisiones gerenciales para la disponibilidad de recursos </a:t>
              </a:r>
            </a:p>
          </p:txBody>
        </p:sp>
      </p:grpSp>
      <p:grpSp>
        <p:nvGrpSpPr>
          <p:cNvPr id="280" name="5 Rectángulo"/>
          <p:cNvGrpSpPr/>
          <p:nvPr/>
        </p:nvGrpSpPr>
        <p:grpSpPr>
          <a:xfrm>
            <a:off x="2273998" y="4019899"/>
            <a:ext cx="2232250" cy="1396424"/>
            <a:chOff x="0" y="0"/>
            <a:chExt cx="2232248" cy="1396423"/>
          </a:xfrm>
        </p:grpSpPr>
        <p:sp>
          <p:nvSpPr>
            <p:cNvPr id="278" name="Rectángulo"/>
            <p:cNvSpPr/>
            <p:nvPr/>
          </p:nvSpPr>
          <p:spPr>
            <a:xfrm>
              <a:off x="-1" y="-1"/>
              <a:ext cx="2232250" cy="1396425"/>
            </a:xfrm>
            <a:prstGeom prst="rect">
              <a:avLst/>
            </a:prstGeom>
            <a:solidFill>
              <a:srgbClr val="E6E0EC"/>
            </a:solidFill>
            <a:ln w="25400" cap="flat">
              <a:solidFill>
                <a:srgbClr val="A825AB"/>
              </a:solidFill>
              <a:prstDash val="solid"/>
              <a:round/>
            </a:ln>
            <a:effectLst/>
          </p:spPr>
          <p:txBody>
            <a:bodyPr wrap="square" lIns="45719" tIns="45719" rIns="45719" bIns="45719" numCol="1" anchor="ctr">
              <a:noAutofit/>
            </a:bodyPr>
            <a:lstStyle/>
            <a:p>
              <a:pPr>
                <a:defRPr>
                  <a:solidFill>
                    <a:srgbClr val="FFFFFF"/>
                  </a:solidFill>
                </a:defRPr>
              </a:pPr>
            </a:p>
          </p:txBody>
        </p:sp>
        <p:sp>
          <p:nvSpPr>
            <p:cNvPr id="279" name="GESTION DE APOYO…"/>
            <p:cNvSpPr txBox="1"/>
            <p:nvPr/>
          </p:nvSpPr>
          <p:spPr>
            <a:xfrm>
              <a:off x="-1" y="42891"/>
              <a:ext cx="2232250" cy="1310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b="1" sz="1000"/>
              </a:pPr>
              <a:r>
                <a:t>GESTION DE APOYO</a:t>
              </a:r>
              <a:endParaRPr>
                <a:solidFill>
                  <a:srgbClr val="FFFFFF"/>
                </a:solidFill>
              </a:endParaRPr>
            </a:p>
            <a:p>
              <a:pPr>
                <a:defRPr sz="1000"/>
              </a:pPr>
              <a:r>
                <a:t>Nivel de Gestión en el que se generan todos los recursos de infraestructura, insumos, equipo, movilización, financiamiento y presupuesto que garantice una prestación continua oportuna y de calidad </a:t>
              </a:r>
            </a:p>
          </p:txBody>
        </p:sp>
      </p:grpSp>
      <p:grpSp>
        <p:nvGrpSpPr>
          <p:cNvPr id="283" name="8 Rectángulo"/>
          <p:cNvGrpSpPr/>
          <p:nvPr/>
        </p:nvGrpSpPr>
        <p:grpSpPr>
          <a:xfrm>
            <a:off x="23171" y="2861892"/>
            <a:ext cx="1944218" cy="2686342"/>
            <a:chOff x="0" y="0"/>
            <a:chExt cx="1944216" cy="2686341"/>
          </a:xfrm>
        </p:grpSpPr>
        <p:sp>
          <p:nvSpPr>
            <p:cNvPr id="281" name="Rectángulo"/>
            <p:cNvSpPr/>
            <p:nvPr/>
          </p:nvSpPr>
          <p:spPr>
            <a:xfrm>
              <a:off x="-1" y="-1"/>
              <a:ext cx="1944218" cy="2686343"/>
            </a:xfrm>
            <a:prstGeom prst="rect">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p>
          </p:txBody>
        </p:sp>
        <p:sp>
          <p:nvSpPr>
            <p:cNvPr id="282" name="DEFINCION CONCEPTUAL MODELO DE GESTION…"/>
            <p:cNvSpPr txBox="1"/>
            <p:nvPr/>
          </p:nvSpPr>
          <p:spPr>
            <a:xfrm>
              <a:off x="-1" y="319550"/>
              <a:ext cx="1944218" cy="204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b="1" sz="1200"/>
              </a:pPr>
              <a:r>
                <a:t>DEFINCION CONCEPTUAL MODELO DE GESTION </a:t>
              </a:r>
              <a:endParaRPr>
                <a:solidFill>
                  <a:srgbClr val="FFFFFF"/>
                </a:solidFill>
              </a:endParaRPr>
            </a:p>
            <a:p>
              <a:pPr>
                <a:defRPr sz="1200"/>
              </a:pPr>
              <a:r>
                <a:t>Conjunto de Macro procesos estructurados en niveles de gestión, interrelacionados que garantizan la atención integral e integrada en los servicios que integran la red de atención </a:t>
              </a:r>
            </a:p>
          </p:txBody>
        </p:sp>
      </p:grpSp>
      <p:grpSp>
        <p:nvGrpSpPr>
          <p:cNvPr id="286" name="6 Rectángulo"/>
          <p:cNvGrpSpPr/>
          <p:nvPr/>
        </p:nvGrpSpPr>
        <p:grpSpPr>
          <a:xfrm>
            <a:off x="2273881" y="5527516"/>
            <a:ext cx="2229238" cy="1285861"/>
            <a:chOff x="0" y="0"/>
            <a:chExt cx="2229236" cy="1285859"/>
          </a:xfrm>
        </p:grpSpPr>
        <p:sp>
          <p:nvSpPr>
            <p:cNvPr id="284" name="Rectángulo"/>
            <p:cNvSpPr/>
            <p:nvPr/>
          </p:nvSpPr>
          <p:spPr>
            <a:xfrm>
              <a:off x="0" y="0"/>
              <a:ext cx="2229237" cy="1285860"/>
            </a:xfrm>
            <a:prstGeom prst="rect">
              <a:avLst/>
            </a:prstGeom>
            <a:solidFill>
              <a:srgbClr val="B9CDE5"/>
            </a:solidFill>
            <a:ln w="25400" cap="flat">
              <a:solidFill>
                <a:srgbClr val="95B3D7"/>
              </a:solidFill>
              <a:prstDash val="solid"/>
              <a:round/>
            </a:ln>
            <a:effectLst/>
          </p:spPr>
          <p:txBody>
            <a:bodyPr wrap="square" lIns="45719" tIns="45719" rIns="45719" bIns="45719" numCol="1" anchor="ctr">
              <a:noAutofit/>
            </a:bodyPr>
            <a:lstStyle/>
            <a:p>
              <a:pPr>
                <a:defRPr>
                  <a:solidFill>
                    <a:srgbClr val="FFFFFF"/>
                  </a:solidFill>
                </a:defRPr>
              </a:pPr>
            </a:p>
          </p:txBody>
        </p:sp>
        <p:sp>
          <p:nvSpPr>
            <p:cNvPr id="285" name="GESTION DE MEDICION Y ANALISIS DE MEJORA:…"/>
            <p:cNvSpPr txBox="1"/>
            <p:nvPr/>
          </p:nvSpPr>
          <p:spPr>
            <a:xfrm>
              <a:off x="0" y="63810"/>
              <a:ext cx="2229237" cy="1158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defRPr b="1" sz="1000"/>
              </a:pPr>
              <a:r>
                <a:t>GESTION DE MEDICION Y ANALISIS DE MEJORA: </a:t>
              </a:r>
              <a:endParaRPr>
                <a:solidFill>
                  <a:srgbClr val="FFFFFF"/>
                </a:solidFill>
              </a:endParaRPr>
            </a:p>
            <a:p>
              <a:pPr>
                <a:defRPr sz="1000"/>
              </a:pPr>
              <a:r>
                <a:t>Nivel de Gestión en el que miden continuamente los procesos del modelo,  la información generada es utilizada para generar análisis y acciones de mejora continua.</a:t>
              </a:r>
            </a:p>
          </p:txBody>
        </p:sp>
      </p:grpSp>
      <p:sp>
        <p:nvSpPr>
          <p:cNvPr id="295" name="Conector: angular 23"/>
          <p:cNvSpPr/>
          <p:nvPr/>
        </p:nvSpPr>
        <p:spPr>
          <a:xfrm>
            <a:off x="994410" y="1949450"/>
            <a:ext cx="1263650" cy="899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a:solidFill>
              <a:srgbClr val="4A7EBB"/>
            </a:solidFill>
            <a:headEnd type="triangle"/>
            <a:tailEnd type="triangle"/>
          </a:ln>
        </p:spPr>
        <p:txBody>
          <a:bodyPr/>
          <a:lstStyle/>
          <a:p>
            <a:pPr/>
          </a:p>
        </p:txBody>
      </p:sp>
      <p:sp>
        <p:nvSpPr>
          <p:cNvPr id="296" name="Conector: angular 24"/>
          <p:cNvSpPr/>
          <p:nvPr/>
        </p:nvSpPr>
        <p:spPr>
          <a:xfrm>
            <a:off x="994410" y="5560060"/>
            <a:ext cx="1266190" cy="60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path>
            </a:pathLst>
          </a:custGeom>
          <a:ln>
            <a:solidFill>
              <a:srgbClr val="4A7EBB"/>
            </a:solidFill>
            <a:headEnd type="triangle"/>
            <a:tailEnd type="triangle"/>
          </a:ln>
        </p:spPr>
        <p:txBody>
          <a:bodyPr/>
          <a:lstStyle/>
          <a:p>
            <a:pPr/>
          </a:p>
        </p:txBody>
      </p:sp>
      <p:sp>
        <p:nvSpPr>
          <p:cNvPr id="289" name="Conector: angular 25"/>
          <p:cNvSpPr/>
          <p:nvPr/>
        </p:nvSpPr>
        <p:spPr>
          <a:xfrm flipV="1">
            <a:off x="1979711" y="3280525"/>
            <a:ext cx="212897"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ln>
            <a:solidFill>
              <a:srgbClr val="4A7EBB"/>
            </a:solidFill>
            <a:headEnd type="triangle"/>
            <a:tailEnd type="triangle"/>
          </a:ln>
        </p:spPr>
        <p:txBody>
          <a:bodyPr lIns="45719" rIns="45719" anchor="ctr"/>
          <a:lstStyle/>
          <a:p>
            <a:pPr/>
          </a:p>
        </p:txBody>
      </p:sp>
      <p:sp>
        <p:nvSpPr>
          <p:cNvPr id="290" name="Conector: angular 27"/>
          <p:cNvSpPr/>
          <p:nvPr/>
        </p:nvSpPr>
        <p:spPr>
          <a:xfrm flipV="1">
            <a:off x="1979711" y="4711761"/>
            <a:ext cx="209770"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ln>
            <a:solidFill>
              <a:srgbClr val="4A7EBB"/>
            </a:solidFill>
            <a:headEnd type="triangle"/>
            <a:tailEnd type="triangle"/>
          </a:ln>
        </p:spPr>
        <p:txBody>
          <a:bodyPr lIns="45719" rIns="45719" anchor="ctr"/>
          <a:lstStyle/>
          <a:p>
            <a:pPr/>
          </a:p>
        </p:txBody>
      </p:sp>
      <p:sp>
        <p:nvSpPr>
          <p:cNvPr id="291" name="Cerrar llave 28"/>
          <p:cNvSpPr/>
          <p:nvPr/>
        </p:nvSpPr>
        <p:spPr>
          <a:xfrm>
            <a:off x="4499990" y="1275002"/>
            <a:ext cx="284909" cy="5582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41"/>
                  <a:pt x="10800" y="92"/>
                </a:cubicBezTo>
                <a:lnTo>
                  <a:pt x="10800" y="10708"/>
                </a:lnTo>
                <a:cubicBezTo>
                  <a:pt x="10800" y="10759"/>
                  <a:pt x="15635" y="10800"/>
                  <a:pt x="21600" y="10800"/>
                </a:cubicBezTo>
                <a:cubicBezTo>
                  <a:pt x="15635" y="10800"/>
                  <a:pt x="10800" y="10841"/>
                  <a:pt x="10800" y="10892"/>
                </a:cubicBezTo>
                <a:lnTo>
                  <a:pt x="10800" y="21508"/>
                </a:lnTo>
                <a:cubicBezTo>
                  <a:pt x="10800" y="21559"/>
                  <a:pt x="5965" y="21600"/>
                  <a:pt x="0" y="21600"/>
                </a:cubicBezTo>
              </a:path>
            </a:pathLst>
          </a:custGeom>
          <a:ln w="28575">
            <a:solidFill>
              <a:srgbClr val="4A7EBB"/>
            </a:solidFill>
          </a:ln>
        </p:spPr>
        <p:txBody>
          <a:bodyPr lIns="45719" rIns="45719" anchor="ctr"/>
          <a:lstStyle/>
          <a:p>
            <a:pPr algn="ctr"/>
          </a:p>
        </p:txBody>
      </p:sp>
      <p:grpSp>
        <p:nvGrpSpPr>
          <p:cNvPr id="294" name="Rectángulo 30"/>
          <p:cNvGrpSpPr/>
          <p:nvPr/>
        </p:nvGrpSpPr>
        <p:grpSpPr>
          <a:xfrm>
            <a:off x="5220072" y="1078776"/>
            <a:ext cx="3672409" cy="370841"/>
            <a:chOff x="0" y="-6350"/>
            <a:chExt cx="3672408" cy="370840"/>
          </a:xfrm>
        </p:grpSpPr>
        <p:sp>
          <p:nvSpPr>
            <p:cNvPr id="292" name="Rectángulo"/>
            <p:cNvSpPr/>
            <p:nvPr/>
          </p:nvSpPr>
          <p:spPr>
            <a:xfrm>
              <a:off x="0" y="39617"/>
              <a:ext cx="3672409" cy="278905"/>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3" name="INTERRELACION"/>
            <p:cNvSpPr txBox="1"/>
            <p:nvPr/>
          </p:nvSpPr>
          <p:spPr>
            <a:xfrm>
              <a:off x="0" y="-6351"/>
              <a:ext cx="3672409"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pPr/>
              <a:r>
                <a:t>INTERRELACION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7"/>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89"/>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74"/>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80"/>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286"/>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7" fill="hold">
                                  <p:stCondLst>
                                    <p:cond delay="0"/>
                                  </p:stCondLst>
                                  <p:iterate type="el" backwards="0">
                                    <p:tmAbs val="0"/>
                                  </p:iterate>
                                  <p:childTnLst>
                                    <p:set>
                                      <p:cBhvr>
                                        <p:cTn id="25" fill="hold"/>
                                        <p:tgtEl>
                                          <p:spTgt spid="295"/>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8" fill="hold">
                                  <p:stCondLst>
                                    <p:cond delay="0"/>
                                  </p:stCondLst>
                                  <p:iterate type="el" backwards="0">
                                    <p:tmAbs val="0"/>
                                  </p:iterate>
                                  <p:childTnLst>
                                    <p:set>
                                      <p:cBhvr>
                                        <p:cTn id="28" fill="hold"/>
                                        <p:tgtEl>
                                          <p:spTgt spid="296"/>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9" fill="hold">
                                  <p:stCondLst>
                                    <p:cond delay="0"/>
                                  </p:stCondLst>
                                  <p:iterate type="el" backwards="0">
                                    <p:tmAbs val="0"/>
                                  </p:iterate>
                                  <p:childTnLst>
                                    <p:set>
                                      <p:cBhvr>
                                        <p:cTn id="31" fill="hold"/>
                                        <p:tgtEl>
                                          <p:spTgt spid="29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0" fill="hold">
                                  <p:stCondLst>
                                    <p:cond delay="0"/>
                                  </p:stCondLst>
                                  <p:iterate type="el" backwards="0">
                                    <p:tmAbs val="0"/>
                                  </p:iterate>
                                  <p:childTnLst>
                                    <p:set>
                                      <p:cBhvr>
                                        <p:cTn id="35" fill="hold"/>
                                        <p:tgtEl>
                                          <p:spTgt spid="291"/>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1" fill="hold">
                                  <p:stCondLst>
                                    <p:cond delay="0"/>
                                  </p:stCondLst>
                                  <p:iterate type="el" backwards="0">
                                    <p:tmAbs val="0"/>
                                  </p:iterate>
                                  <p:childTnLst>
                                    <p:set>
                                      <p:cBhvr>
                                        <p:cTn id="38" fill="hold"/>
                                        <p:tgtEl>
                                          <p:spTgt spid="271"/>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2" fill="hold">
                                  <p:stCondLst>
                                    <p:cond delay="0"/>
                                  </p:stCondLst>
                                  <p:iterate type="el" backwards="0">
                                    <p:tmAbs val="0"/>
                                  </p:iterate>
                                  <p:childTnLst>
                                    <p:set>
                                      <p:cBhvr>
                                        <p:cTn id="41" fill="hold"/>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0" grpId="9"/>
      <p:bldP build="whole" bldLvl="1" animBg="1" rev="0" advAuto="0" spid="274" grpId="4"/>
      <p:bldP build="whole" bldLvl="1" animBg="1" rev="0" advAuto="0" spid="271" grpId="11"/>
      <p:bldP build="whole" bldLvl="1" animBg="1" rev="0" advAuto="0" spid="280" grpId="5"/>
      <p:bldP build="whole" bldLvl="1" animBg="1" rev="0" advAuto="0" spid="294" grpId="12"/>
      <p:bldP build="whole" bldLvl="1" animBg="1" rev="0" advAuto="0" spid="277" grpId="2"/>
      <p:bldP build="whole" bldLvl="1" animBg="1" rev="0" advAuto="0" spid="296" grpId="8"/>
      <p:bldP build="whole" bldLvl="1" animBg="1" rev="0" advAuto="0" spid="295" grpId="7"/>
      <p:bldP build="whole" bldLvl="1" animBg="1" rev="0" advAuto="0" spid="291" grpId="10"/>
      <p:bldP build="whole" bldLvl="1" animBg="1" rev="0" advAuto="0" spid="286" grpId="6"/>
      <p:bldP build="whole" bldLvl="1" animBg="1" rev="0" advAuto="0" spid="289" grpId="3"/>
      <p:bldP build="whole" bldLvl="1" animBg="1" rev="0" advAuto="0" spid="28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Imagen 4" descr="Imagen 4"/>
          <p:cNvPicPr>
            <a:picLocks noChangeAspect="1"/>
          </p:cNvPicPr>
          <p:nvPr/>
        </p:nvPicPr>
        <p:blipFill>
          <a:blip r:embed="rId2">
            <a:extLst/>
          </a:blip>
          <a:stretch>
            <a:fillRect/>
          </a:stretch>
        </p:blipFill>
        <p:spPr>
          <a:xfrm>
            <a:off x="251521" y="1340767"/>
            <a:ext cx="8640960" cy="5328594"/>
          </a:xfrm>
          <a:prstGeom prst="rect">
            <a:avLst/>
          </a:prstGeom>
          <a:ln w="38100" cap="sq">
            <a:solidFill>
              <a:srgbClr val="000000"/>
            </a:solidFill>
            <a:miter/>
          </a:ln>
          <a:effectLst>
            <a:outerShdw sx="100000" sy="100000" kx="0" ky="0" algn="b" rotWithShape="0" blurRad="50800" dist="38100" dir="2700000">
              <a:srgbClr val="000000">
                <a:alpha val="43000"/>
              </a:srgbClr>
            </a:outerShdw>
          </a:effectLst>
        </p:spPr>
      </p:pic>
      <p:pic>
        <p:nvPicPr>
          <p:cNvPr id="299" name="Gráfico 7" descr="Gráfico 7">
            <a:hlinkClick r:id="rId3" invalidUrl="" action="ppaction://hlinksldjump" tgtFrame="" tooltip="" history="1" highlightClick="0" endSnd="0"/>
          </p:cNvPr>
          <p:cNvPicPr>
            <a:picLocks noChangeAspect="1"/>
          </p:cNvPicPr>
          <p:nvPr/>
        </p:nvPicPr>
        <p:blipFill>
          <a:blip r:embed="rId4">
            <a:extLst/>
          </a:blip>
          <a:stretch>
            <a:fillRect/>
          </a:stretch>
        </p:blipFill>
        <p:spPr>
          <a:xfrm>
            <a:off x="3851919" y="1484783"/>
            <a:ext cx="288033" cy="360041"/>
          </a:xfrm>
          <a:prstGeom prst="rect">
            <a:avLst/>
          </a:prstGeom>
          <a:ln w="12700">
            <a:miter lim="400000"/>
          </a:ln>
        </p:spPr>
      </p:pic>
      <p:pic>
        <p:nvPicPr>
          <p:cNvPr id="300" name="Gráfico 8" descr="Gráfico 8">
            <a:hlinkClick r:id="rId5" invalidUrl="" action="ppaction://hlinksldjump" tgtFrame="" tooltip="" history="1" highlightClick="0" endSnd="0"/>
          </p:cNvPr>
          <p:cNvPicPr>
            <a:picLocks noChangeAspect="1"/>
          </p:cNvPicPr>
          <p:nvPr/>
        </p:nvPicPr>
        <p:blipFill>
          <a:blip r:embed="rId4">
            <a:extLst/>
          </a:blip>
          <a:stretch>
            <a:fillRect/>
          </a:stretch>
        </p:blipFill>
        <p:spPr>
          <a:xfrm>
            <a:off x="3851919" y="3068959"/>
            <a:ext cx="288033" cy="360041"/>
          </a:xfrm>
          <a:prstGeom prst="rect">
            <a:avLst/>
          </a:prstGeom>
          <a:ln w="12700">
            <a:miter lim="400000"/>
          </a:ln>
        </p:spPr>
      </p:pic>
      <p:pic>
        <p:nvPicPr>
          <p:cNvPr id="301" name="Gráfico 9" descr="Gráfico 9">
            <a:hlinkClick r:id="rId6" invalidUrl="" action="ppaction://hlinksldjump" tgtFrame="" tooltip="" history="1" highlightClick="0" endSnd="0"/>
          </p:cNvPr>
          <p:cNvPicPr>
            <a:picLocks noChangeAspect="1"/>
          </p:cNvPicPr>
          <p:nvPr/>
        </p:nvPicPr>
        <p:blipFill>
          <a:blip r:embed="rId4">
            <a:extLst/>
          </a:blip>
          <a:stretch>
            <a:fillRect/>
          </a:stretch>
        </p:blipFill>
        <p:spPr>
          <a:xfrm>
            <a:off x="3851919" y="4905164"/>
            <a:ext cx="288033" cy="360041"/>
          </a:xfrm>
          <a:prstGeom prst="rect">
            <a:avLst/>
          </a:prstGeom>
          <a:ln w="12700">
            <a:miter lim="400000"/>
          </a:ln>
        </p:spPr>
      </p:pic>
      <p:pic>
        <p:nvPicPr>
          <p:cNvPr id="302" name="Gráfico 10" descr="Gráfico 10">
            <a:hlinkClick r:id="rId7" invalidUrl="" action="ppaction://hlinksldjump" tgtFrame="" tooltip="" history="1" highlightClick="0" endSnd="0"/>
          </p:cNvPr>
          <p:cNvPicPr>
            <a:picLocks noChangeAspect="1"/>
          </p:cNvPicPr>
          <p:nvPr/>
        </p:nvPicPr>
        <p:blipFill>
          <a:blip r:embed="rId4">
            <a:extLst/>
          </a:blip>
          <a:stretch>
            <a:fillRect/>
          </a:stretch>
        </p:blipFill>
        <p:spPr>
          <a:xfrm>
            <a:off x="8172399" y="4221088"/>
            <a:ext cx="288033" cy="360041"/>
          </a:xfrm>
          <a:prstGeom prst="rect">
            <a:avLst/>
          </a:prstGeom>
          <a:ln w="12700">
            <a:miter lim="400000"/>
          </a:ln>
        </p:spPr>
      </p:pic>
      <p:pic>
        <p:nvPicPr>
          <p:cNvPr id="303" name="Gráfico 2" descr="Gráfico 2">
            <a:hlinkClick r:id="rId8" invalidUrl="" action="ppaction://hlinksldjump" tgtFrame="" tooltip="" history="1" highlightClick="0" endSnd="0"/>
          </p:cNvPr>
          <p:cNvPicPr>
            <a:picLocks noChangeAspect="1"/>
          </p:cNvPicPr>
          <p:nvPr/>
        </p:nvPicPr>
        <p:blipFill>
          <a:blip r:embed="rId9">
            <a:extLst/>
          </a:blip>
          <a:stretch>
            <a:fillRect/>
          </a:stretch>
        </p:blipFill>
        <p:spPr>
          <a:xfrm>
            <a:off x="7762055" y="548679"/>
            <a:ext cx="914401" cy="504057"/>
          </a:xfrm>
          <a:prstGeom prst="rect">
            <a:avLst/>
          </a:prstGeom>
          <a:ln w="12700">
            <a:miter lim="400000"/>
          </a:ln>
        </p:spPr>
      </p:pic>
      <p:sp>
        <p:nvSpPr>
          <p:cNvPr id="304" name="Rectángulo 11"/>
          <p:cNvSpPr txBox="1"/>
          <p:nvPr/>
        </p:nvSpPr>
        <p:spPr>
          <a:xfrm>
            <a:off x="1799691" y="339042"/>
            <a:ext cx="554461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765">
              <a:defRPr b="1" sz="2400">
                <a:solidFill>
                  <a:srgbClr val="558ED5"/>
                </a:solidFill>
              </a:defRPr>
            </a:lvl1pPr>
          </a:lstStyle>
          <a:p>
            <a:pPr/>
            <a:r>
              <a:t>MAPA DE PROCESOS</a:t>
            </a:r>
          </a:p>
        </p:txBody>
      </p:sp>
      <p:sp>
        <p:nvSpPr>
          <p:cNvPr id="305" name="CuadroTexto 12"/>
          <p:cNvSpPr txBox="1"/>
          <p:nvPr/>
        </p:nvSpPr>
        <p:spPr>
          <a:xfrm>
            <a:off x="7491793" y="1014843"/>
            <a:ext cx="1544704" cy="253366"/>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lvl1pPr algn="ctr">
              <a:defRPr b="1" i="1" sz="1000"/>
            </a:lvl1pPr>
          </a:lstStyle>
          <a:p>
            <a:pPr/>
            <a:r>
              <a:t>Click para  AVANZAR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